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78"/>
  </p:notesMasterIdLst>
  <p:handoutMasterIdLst>
    <p:handoutMasterId r:id="rId79"/>
  </p:handoutMasterIdLst>
  <p:sldIdLst>
    <p:sldId id="258" r:id="rId2"/>
    <p:sldId id="257" r:id="rId3"/>
    <p:sldId id="335" r:id="rId4"/>
    <p:sldId id="471" r:id="rId5"/>
    <p:sldId id="472" r:id="rId6"/>
    <p:sldId id="473" r:id="rId7"/>
    <p:sldId id="449" r:id="rId8"/>
    <p:sldId id="385" r:id="rId9"/>
    <p:sldId id="392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58" r:id="rId20"/>
    <p:sldId id="403" r:id="rId21"/>
    <p:sldId id="414" r:id="rId22"/>
    <p:sldId id="415" r:id="rId23"/>
    <p:sldId id="459" r:id="rId24"/>
    <p:sldId id="452" r:id="rId25"/>
    <p:sldId id="454" r:id="rId26"/>
    <p:sldId id="416" r:id="rId27"/>
    <p:sldId id="420" r:id="rId28"/>
    <p:sldId id="455" r:id="rId29"/>
    <p:sldId id="470" r:id="rId30"/>
    <p:sldId id="417" r:id="rId31"/>
    <p:sldId id="418" r:id="rId32"/>
    <p:sldId id="460" r:id="rId33"/>
    <p:sldId id="419" r:id="rId34"/>
    <p:sldId id="461" r:id="rId35"/>
    <p:sldId id="453" r:id="rId36"/>
    <p:sldId id="462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43" r:id="rId52"/>
    <p:sldId id="436" r:id="rId53"/>
    <p:sldId id="437" r:id="rId54"/>
    <p:sldId id="463" r:id="rId55"/>
    <p:sldId id="444" r:id="rId56"/>
    <p:sldId id="438" r:id="rId57"/>
    <p:sldId id="464" r:id="rId58"/>
    <p:sldId id="439" r:id="rId59"/>
    <p:sldId id="445" r:id="rId60"/>
    <p:sldId id="440" r:id="rId61"/>
    <p:sldId id="465" r:id="rId62"/>
    <p:sldId id="441" r:id="rId63"/>
    <p:sldId id="442" r:id="rId64"/>
    <p:sldId id="448" r:id="rId65"/>
    <p:sldId id="377" r:id="rId66"/>
    <p:sldId id="378" r:id="rId67"/>
    <p:sldId id="466" r:id="rId68"/>
    <p:sldId id="379" r:id="rId69"/>
    <p:sldId id="380" r:id="rId70"/>
    <p:sldId id="467" r:id="rId71"/>
    <p:sldId id="468" r:id="rId72"/>
    <p:sldId id="383" r:id="rId73"/>
    <p:sldId id="271" r:id="rId74"/>
    <p:sldId id="272" r:id="rId75"/>
    <p:sldId id="457" r:id="rId76"/>
    <p:sldId id="293" r:id="rId7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204">
          <p15:clr>
            <a:srgbClr val="A4A3A4"/>
          </p15:clr>
        </p15:guide>
        <p15:guide id="3" pos="2880">
          <p15:clr>
            <a:srgbClr val="A4A3A4"/>
          </p15:clr>
        </p15:guide>
        <p15:guide id="4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anie Krieger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93076" autoAdjust="0"/>
  </p:normalViewPr>
  <p:slideViewPr>
    <p:cSldViewPr>
      <p:cViewPr varScale="1">
        <p:scale>
          <a:sx n="80" d="100"/>
          <a:sy n="80" d="100"/>
        </p:scale>
        <p:origin x="1315" y="53"/>
      </p:cViewPr>
      <p:guideLst>
        <p:guide orient="horz" pos="2681"/>
        <p:guide orient="horz" pos="1204"/>
        <p:guide pos="2880"/>
        <p:guide pos="384"/>
      </p:guideLst>
    </p:cSldViewPr>
  </p:slideViewPr>
  <p:outlineViewPr>
    <p:cViewPr>
      <p:scale>
        <a:sx n="33" d="100"/>
        <a:sy n="33" d="100"/>
      </p:scale>
      <p:origin x="0" y="1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69" y="-7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FF6FD-3CE7-44F8-A0CF-CEF1322301B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555D-8709-477D-AE0D-C4215DF9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787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69DD7-0ACB-47B1-BB87-4E1044187E44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F3D7E-3B35-4228-B8F6-ADD7A76DF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book no distinction</a:t>
            </a:r>
            <a:r>
              <a:rPr lang="en-US" baseline="0" dirty="0"/>
              <a:t> between multi-class and multi-label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486C-FFF0-48C9-B071-33C46789583C}" type="slidenum">
              <a:rPr lang="nl-NL" altLang="en-US" smtClean="0"/>
              <a:pPr/>
              <a:t>46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5540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98848" indent="-2687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75150" indent="-21503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05211" indent="-21503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35271" indent="-21503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365330" indent="-2150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95391" indent="-2150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25451" indent="-2150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5511" indent="-2150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F52EB90-E3BE-475E-BEB4-FE2CBFD6EBB4}" type="slidenum">
              <a:rPr lang="en-US" altLang="en-US" smtClean="0">
                <a:solidFill>
                  <a:prstClr val="black"/>
                </a:solidFill>
              </a:rPr>
              <a:pPr eaLnBrk="1" hangingPunct="1"/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397E-E943-DF47-92A9-C3D8D58E9704}" type="datetime1">
              <a:t>2021/10/13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7400" y="5486400"/>
            <a:ext cx="2895600" cy="762000"/>
          </a:xfrm>
        </p:spPr>
        <p:txBody>
          <a:bodyPr anchor="t" anchorCtr="0"/>
          <a:lstStyle>
            <a:lvl1pPr algn="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Suzan Verberne 2021</a:t>
            </a: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2D9B57A-413F-4497-9CED-33400418B65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36125" y="3148493"/>
            <a:ext cx="6766560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6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47897-B7A6-4045-B809-62E92D9880F3}" type="datetime1">
              <a:t>2021/10/13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6-ED45-8E41-8C12-672CD1D31178}" type="datetime1">
              <a:t>2021/10/13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1">
              <a:lumMod val="95000"/>
            </a:schemeClr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FE20-C2EB-D842-9622-B849B428527E}" type="datetime1">
              <a:t>2021/10/13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>
            <a:normAutofit/>
          </a:bodyPr>
          <a:lstStyle>
            <a:lvl1pPr algn="ctr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824" y="3962400"/>
            <a:ext cx="3707166" cy="22860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11350"/>
            <a:ext cx="8077200" cy="1898650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C4CD-F9C1-B84E-AC4A-634321534210}" type="datetime1">
              <a:t>2021/10/13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495800" y="4038600"/>
            <a:ext cx="4114800" cy="21336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/>
            </a:lvl1pPr>
            <a:lvl2pPr marL="2286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685800" indent="0">
              <a:buFontTx/>
              <a:buNone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27257" y="4076700"/>
            <a:ext cx="3464300" cy="2057400"/>
          </a:xfr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8417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C30F-847D-3D44-AB12-8D12952FA5C7}" type="datetime1">
              <a:t>2021/10/13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 hasCustomPrompt="1"/>
          </p:nvPr>
        </p:nvSpPr>
        <p:spPr>
          <a:xfrm>
            <a:off x="457200" y="1752601"/>
            <a:ext cx="8229600" cy="3657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media file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86400"/>
            <a:ext cx="8229600" cy="53340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add video caption</a:t>
            </a:r>
          </a:p>
        </p:txBody>
      </p:sp>
    </p:spTree>
    <p:extLst>
      <p:ext uri="{BB962C8B-B14F-4D97-AF65-F5344CB8AC3E}">
        <p14:creationId xmlns:p14="http://schemas.microsoft.com/office/powerpoint/2010/main" val="98859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C672-32E6-0A4A-84E9-2F2AF7A79707}" type="datetime1">
              <a:t>2021/10/13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63880" y="304800"/>
            <a:ext cx="4846320" cy="381000"/>
          </a:xfrm>
        </p:spPr>
        <p:txBody>
          <a:bodyPr bIns="0" anchor="b" anchorCtr="0">
            <a:noAutofit/>
          </a:bodyPr>
          <a:lstStyle>
            <a:lvl1pPr marL="0" indent="0">
              <a:buNone/>
              <a:defRPr sz="2400" b="1" cap="all" baseline="0"/>
            </a:lvl1pPr>
            <a:lvl2pPr marL="228600" indent="0">
              <a:buNone/>
              <a:defRPr sz="2400" b="1"/>
            </a:lvl2pPr>
            <a:lvl3pPr marL="457200" indent="0">
              <a:buNone/>
              <a:defRPr sz="2400" b="1"/>
            </a:lvl3pPr>
            <a:lvl4pPr marL="685800" indent="0">
              <a:buNone/>
              <a:defRPr sz="2400" b="1"/>
            </a:lvl4pPr>
            <a:lvl5pPr marL="914400" indent="0">
              <a:buNone/>
              <a:defRPr sz="2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63880" y="701040"/>
            <a:ext cx="4846320" cy="685800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5867400" y="533400"/>
            <a:ext cx="2438400" cy="2031326"/>
          </a:xfrm>
          <a:ln>
            <a:solidFill>
              <a:schemeClr val="bg1"/>
            </a:solidFill>
          </a:ln>
        </p:spPr>
        <p:txBody>
          <a:bodyPr tIns="9144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[Click to insert Logo / Brand Image]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2819401"/>
            <a:ext cx="5257800" cy="3505199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[insert your bio or company information]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76690" y="1642472"/>
            <a:ext cx="2483254" cy="3234328"/>
          </a:xfrm>
          <a:ln w="228600" cap="sq" cmpd="sng">
            <a:noFill/>
            <a:miter lim="800000"/>
          </a:ln>
        </p:spPr>
        <p:txBody>
          <a:bodyPr tIns="27432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[Click icon to insert photo]</a:t>
            </a:r>
          </a:p>
        </p:txBody>
      </p:sp>
    </p:spTree>
    <p:extLst>
      <p:ext uri="{BB962C8B-B14F-4D97-AF65-F5344CB8AC3E}">
        <p14:creationId xmlns:p14="http://schemas.microsoft.com/office/powerpoint/2010/main" val="194536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1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3pPr>
            <a:lvl4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4pPr>
            <a:lvl5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1112988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2892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387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A496A-0C7F-48C1-863E-B2B1606F9D04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2021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58721-7808-CB43-88E9-FD73C69A506E}" type="datetime1">
              <a:t>2021/10/13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116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75523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EFEAA-05AD-41CD-9FF4-95EB8D9C6211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2021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4884B-F9C9-9545-9AB7-67DED20E8500}" type="datetime1">
              <a:t>2021/10/13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8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022B-99FC-C744-A933-28B24CD31E0F}" type="datetime1">
              <a:t>2021/10/13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FB4-4EF8-46FE-AED1-5F1F018D3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3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24919-BED6-483F-8A9E-A6AA491BE221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Suzan Verberne 2021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1BBA3-DE1D-3B44-8385-5F634A718DA1}" type="datetime1">
              <a:t>2021/10/13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69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278166"/>
            <a:ext cx="83362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467" y="372862"/>
            <a:ext cx="8127916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399"/>
            <a:ext cx="8229600" cy="42672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4B20-7711-5E40-B8E5-A484A86FFED3}" type="datetime1">
              <a:t>2021/10/13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94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C1FA-CF5A-0148-A675-BDD04BDD6338}" type="datetime1">
              <a:t>2021/10/13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defRPr sz="2200">
                <a:solidFill>
                  <a:schemeClr val="tx1"/>
                </a:solidFill>
              </a:defRPr>
            </a:lvl1pPr>
            <a:lvl2pPr marL="457200" indent="-228600">
              <a:defRPr sz="2000">
                <a:solidFill>
                  <a:schemeClr val="tx1"/>
                </a:solidFill>
              </a:defRPr>
            </a:lvl2pPr>
            <a:lvl3pPr marL="685800" indent="-2286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648200"/>
            <a:ext cx="8229600" cy="1676400"/>
          </a:xfrm>
        </p:spPr>
        <p:txBody>
          <a:bodyPr/>
          <a:lstStyle>
            <a:lvl1pPr marL="228600">
              <a:defRPr sz="2200">
                <a:solidFill>
                  <a:schemeClr val="tx1"/>
                </a:solidFill>
              </a:defRPr>
            </a:lvl1pPr>
            <a:lvl2pPr marL="457200">
              <a:defRPr sz="2000">
                <a:solidFill>
                  <a:schemeClr val="tx1"/>
                </a:solidFill>
              </a:defRPr>
            </a:lvl2pPr>
            <a:lvl3pPr marL="6858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4995-00DC-F240-8769-404BADF50824}" type="datetime1">
              <a:t>2021/10/13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" y="278166"/>
            <a:ext cx="82600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763" y="372862"/>
            <a:ext cx="80536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D2525-3621-E44C-87A8-CF41D024F877}" type="datetime1">
              <a:t>2021/10/13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7200" y="4648200"/>
            <a:ext cx="8229600" cy="167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6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5D63-ED80-E24A-B158-3AD75372284D}" type="datetime1">
              <a:t>2021/10/13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1623-5F98-EE46-8AA4-6794E4F97825}" type="datetime1">
              <a:t>2021/10/13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5867-69B8-DC41-963B-B69B6BA9F73C}" type="datetime1">
              <a:t>2021/10/13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533400"/>
            <a:ext cx="8229600" cy="5715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168436" y="23936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</a:p>
          <a:p>
            <a:pPr lvl="7"/>
            <a:r>
              <a:rPr lang="en-GB" noProof="0"/>
              <a:t>Eighth level</a:t>
            </a:r>
          </a:p>
          <a:p>
            <a:pPr lvl="8"/>
            <a:r>
              <a:rPr lang="en-GB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55FD1AD-8F63-F647-85FF-DD2CF1105BF6}" type="datetime1">
              <a:t>2021/10/13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Suzan Verberne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2" name="Picture 11" descr="logo_LeidenUniv.jpg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6644" r="9987" b="16205"/>
          <a:stretch/>
        </p:blipFill>
        <p:spPr>
          <a:xfrm>
            <a:off x="0" y="6247427"/>
            <a:ext cx="1313384" cy="6105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3" r:id="rId2"/>
    <p:sldLayoutId id="2147483843" r:id="rId3"/>
    <p:sldLayoutId id="2147483832" r:id="rId4"/>
    <p:sldLayoutId id="2147483833" r:id="rId5"/>
    <p:sldLayoutId id="2147483845" r:id="rId6"/>
    <p:sldLayoutId id="2147483834" r:id="rId7"/>
    <p:sldLayoutId id="2147483835" r:id="rId8"/>
    <p:sldLayoutId id="2147483842" r:id="rId9"/>
    <p:sldLayoutId id="2147483836" r:id="rId10"/>
    <p:sldLayoutId id="2147483837" r:id="rId11"/>
    <p:sldLayoutId id="2147483838" r:id="rId12"/>
    <p:sldLayoutId id="2147483848" r:id="rId13"/>
    <p:sldLayoutId id="2147483847" r:id="rId14"/>
    <p:sldLayoutId id="2147483841" r:id="rId15"/>
    <p:sldLayoutId id="2147483865" r:id="rId16"/>
    <p:sldLayoutId id="2147483866" r:id="rId17"/>
    <p:sldLayoutId id="2147483867" r:id="rId18"/>
    <p:sldLayoutId id="2147483868" r:id="rId19"/>
    <p:sldLayoutId id="2147483869" r:id="rId2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spcBef>
          <a:spcPts val="1800"/>
        </a:spcBef>
        <a:buClr>
          <a:schemeClr val="accent1"/>
        </a:buClr>
        <a:buFont typeface="Wingdings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396875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347663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0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3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word-embedding-word2vec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tutorial/text_analytics/working_with_text_data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Suzan Verberne 2021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L04. </a:t>
            </a:r>
            <a:r>
              <a:rPr lang="en-US"/>
              <a:t>Text categorization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Mining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35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Is this task binary, multi-class or multi-label?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19790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Spam classification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21715" r="38207" b="40000"/>
          <a:stretch/>
        </p:blipFill>
        <p:spPr bwMode="auto">
          <a:xfrm>
            <a:off x="866775" y="1944522"/>
            <a:ext cx="5363656" cy="308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76924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identification</a:t>
            </a:r>
            <a:endParaRPr lang="nl-NL" dirty="0"/>
          </a:p>
        </p:txBody>
      </p:sp>
      <p:grpSp>
        <p:nvGrpSpPr>
          <p:cNvPr id="2" name="Group 5"/>
          <p:cNvGrpSpPr/>
          <p:nvPr/>
        </p:nvGrpSpPr>
        <p:grpSpPr>
          <a:xfrm>
            <a:off x="655602" y="2045525"/>
            <a:ext cx="5748337" cy="1840675"/>
            <a:chOff x="657224" y="1828800"/>
            <a:chExt cx="7258051" cy="23241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" t="22095" r="49460" b="54667"/>
            <a:stretch/>
          </p:blipFill>
          <p:spPr bwMode="auto">
            <a:xfrm>
              <a:off x="685800" y="1828800"/>
              <a:ext cx="7229475" cy="232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57224" y="1828801"/>
              <a:ext cx="2085975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11252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News sectioning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685801" y="1979287"/>
            <a:ext cx="6858000" cy="4040513"/>
            <a:chOff x="685800" y="1314450"/>
            <a:chExt cx="7210425" cy="42481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" t="14476" r="50540" b="43047"/>
            <a:stretch/>
          </p:blipFill>
          <p:spPr bwMode="auto">
            <a:xfrm>
              <a:off x="685800" y="1314450"/>
              <a:ext cx="7210425" cy="424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" t="44095" r="86967" b="29238"/>
            <a:stretch/>
          </p:blipFill>
          <p:spPr bwMode="auto">
            <a:xfrm>
              <a:off x="685800" y="1847849"/>
              <a:ext cx="175260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38200" y="4514849"/>
              <a:ext cx="1371600" cy="1047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93652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keywords to archived documents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9" y="1852166"/>
            <a:ext cx="6390568" cy="42438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413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text categorization process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62826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84230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39594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text unit (a.k.a. ‘document’)?</a:t>
            </a:r>
          </a:p>
          <a:p>
            <a:pPr lvl="1"/>
            <a:r>
              <a:rPr lang="en-GB" dirty="0"/>
              <a:t>Complete documents (emails, scientific articles)</a:t>
            </a:r>
          </a:p>
          <a:p>
            <a:pPr lvl="1"/>
            <a:r>
              <a:rPr lang="en-GB" dirty="0"/>
              <a:t>Sections (minutes, speeches)</a:t>
            </a:r>
          </a:p>
          <a:p>
            <a:pPr lvl="1"/>
            <a:r>
              <a:rPr lang="en-GB" dirty="0"/>
              <a:t>Sentences? (language identification, sentiment classification)</a:t>
            </a:r>
          </a:p>
          <a:p>
            <a:pPr marL="228600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9743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the categories?</a:t>
            </a:r>
          </a:p>
          <a:p>
            <a:pPr lvl="1"/>
            <a:r>
              <a:rPr lang="en-GB" dirty="0"/>
              <a:t>Spam/no spam</a:t>
            </a:r>
          </a:p>
          <a:p>
            <a:pPr lvl="1"/>
            <a:r>
              <a:rPr lang="en-GB" dirty="0"/>
              <a:t>Language</a:t>
            </a:r>
          </a:p>
          <a:p>
            <a:pPr lvl="1"/>
            <a:r>
              <a:rPr lang="en-GB" dirty="0"/>
              <a:t>Positive/negative/neutral</a:t>
            </a:r>
          </a:p>
          <a:p>
            <a:pPr lvl="1"/>
            <a:r>
              <a:rPr lang="en-GB" dirty="0"/>
              <a:t>Topic</a:t>
            </a:r>
          </a:p>
          <a:p>
            <a:pPr lvl="1"/>
            <a:r>
              <a:rPr lang="en-GB" dirty="0"/>
              <a:t>News section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19386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Today’s lecture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Quiz about week 3</a:t>
            </a:r>
          </a:p>
          <a:p>
            <a:r>
              <a:rPr lang="en-GB" altLang="en-US" dirty="0"/>
              <a:t>Text categorization introduction</a:t>
            </a:r>
          </a:p>
          <a:p>
            <a:r>
              <a:rPr lang="en-GB" altLang="en-US" dirty="0"/>
              <a:t>The text categorization process</a:t>
            </a:r>
          </a:p>
          <a:p>
            <a:pPr lvl="1"/>
            <a:r>
              <a:rPr lang="en-GB" altLang="en-US" dirty="0"/>
              <a:t>Task definition</a:t>
            </a:r>
          </a:p>
          <a:p>
            <a:pPr lvl="1"/>
            <a:r>
              <a:rPr lang="en-GB" altLang="en-US" dirty="0"/>
              <a:t>( Example data )</a:t>
            </a:r>
          </a:p>
          <a:p>
            <a:pPr lvl="1"/>
            <a:r>
              <a:rPr lang="en-GB" altLang="en-US" dirty="0"/>
              <a:t>Pre-processing</a:t>
            </a:r>
          </a:p>
          <a:p>
            <a:pPr lvl="1"/>
            <a:r>
              <a:rPr lang="en-GB" altLang="en-US" dirty="0"/>
              <a:t>Feature extraction</a:t>
            </a:r>
          </a:p>
          <a:p>
            <a:pPr lvl="1"/>
            <a:r>
              <a:rPr lang="en-GB" altLang="en-US" dirty="0"/>
              <a:t>Classifier learning</a:t>
            </a:r>
          </a:p>
          <a:p>
            <a:pPr lvl="1"/>
            <a:r>
              <a:rPr lang="en-GB" altLang="en-US" dirty="0"/>
              <a:t>Evaluation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96371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>
                <a:solidFill>
                  <a:srgbClr val="3477B2"/>
                </a:solidFill>
              </a:rPr>
              <a:t>Pre-processing</a:t>
            </a:r>
          </a:p>
          <a:p>
            <a:r>
              <a:rPr lang="en-GB" dirty="0">
                <a:solidFill>
                  <a:srgbClr val="3477B2"/>
                </a:solidFill>
              </a:rPr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2604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Pre-processing and feature extraction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50050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Words as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974013"/>
              </p:ext>
            </p:extLst>
          </p:nvPr>
        </p:nvGraphicFramePr>
        <p:xfrm>
          <a:off x="685800" y="1752600"/>
          <a:ext cx="7620000" cy="2029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68">
                <a:tc>
                  <a:txBody>
                    <a:bodyPr/>
                    <a:lstStyle/>
                    <a:p>
                      <a:r>
                        <a:rPr lang="nl-NL" sz="1400" dirty="0" err="1"/>
                        <a:t>Doc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id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Content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Class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 dirty="0"/>
                        <a:t>1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effectLst/>
                        </a:rPr>
                        <a:t>request urgent </a:t>
                      </a:r>
                      <a:r>
                        <a:rPr lang="en-US" sz="1400" kern="1200" baseline="0">
                          <a:effectLst/>
                        </a:rPr>
                        <a:t>interest </a:t>
                      </a:r>
                      <a:r>
                        <a:rPr lang="en-US" sz="1400" kern="1200">
                          <a:effectLst/>
                        </a:rPr>
                        <a:t>urgent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/>
                        <a:t>2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assistance </a:t>
                      </a:r>
                      <a:r>
                        <a:rPr lang="en-US" sz="1400" kern="1200" baseline="0" dirty="0">
                          <a:effectLst/>
                        </a:rPr>
                        <a:t>low interest deposit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60">
                <a:tc>
                  <a:txBody>
                    <a:bodyPr/>
                    <a:lstStyle/>
                    <a:p>
                      <a:r>
                        <a:rPr lang="nl-NL" sz="1400"/>
                        <a:t>3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symposium </a:t>
                      </a:r>
                      <a:r>
                        <a:rPr lang="nl-NL" sz="1400" dirty="0" err="1"/>
                        <a:t>defense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No 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38">
                <a:tc>
                  <a:txBody>
                    <a:bodyPr/>
                    <a:lstStyle/>
                    <a:p>
                      <a:r>
                        <a:rPr lang="nl-NL" sz="1400"/>
                        <a:t>4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notas</a:t>
                      </a:r>
                      <a:r>
                        <a:rPr lang="nl-NL" sz="1400" dirty="0"/>
                        <a:t> </a:t>
                      </a:r>
                      <a:r>
                        <a:rPr lang="nl-NL" sz="1400" baseline="0" dirty="0"/>
                        <a:t>symposium deadline </a:t>
                      </a:r>
                      <a:r>
                        <a:rPr lang="nl-NL" sz="1400" baseline="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No spam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90">
                <a:tc>
                  <a:txBody>
                    <a:bodyPr/>
                    <a:lstStyle/>
                    <a:p>
                      <a:r>
                        <a:rPr lang="nl-NL" sz="1400"/>
                        <a:t>5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registration</a:t>
                      </a:r>
                      <a:r>
                        <a:rPr lang="nl-NL" sz="1400" baseline="0" dirty="0"/>
                        <a:t> assistance symposium deadline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?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149720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Words as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/>
        </p:nvGraphicFramePr>
        <p:xfrm>
          <a:off x="685800" y="1752600"/>
          <a:ext cx="7620000" cy="2029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68">
                <a:tc>
                  <a:txBody>
                    <a:bodyPr/>
                    <a:lstStyle/>
                    <a:p>
                      <a:r>
                        <a:rPr lang="nl-NL" sz="1400" dirty="0" err="1"/>
                        <a:t>Doc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id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Content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Class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 dirty="0"/>
                        <a:t>1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effectLst/>
                        </a:rPr>
                        <a:t>request urgent </a:t>
                      </a:r>
                      <a:r>
                        <a:rPr lang="en-US" sz="1400" kern="1200" baseline="0">
                          <a:effectLst/>
                        </a:rPr>
                        <a:t>interest </a:t>
                      </a:r>
                      <a:r>
                        <a:rPr lang="en-US" sz="1400" kern="1200">
                          <a:effectLst/>
                        </a:rPr>
                        <a:t>urgent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/>
                        <a:t>2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assistance </a:t>
                      </a:r>
                      <a:r>
                        <a:rPr lang="en-US" sz="1400" kern="1200" baseline="0" dirty="0">
                          <a:effectLst/>
                        </a:rPr>
                        <a:t>low interest deposit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60">
                <a:tc>
                  <a:txBody>
                    <a:bodyPr/>
                    <a:lstStyle/>
                    <a:p>
                      <a:r>
                        <a:rPr lang="nl-NL" sz="1400"/>
                        <a:t>3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symposium </a:t>
                      </a:r>
                      <a:r>
                        <a:rPr lang="nl-NL" sz="1400" dirty="0" err="1"/>
                        <a:t>defense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No 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38">
                <a:tc>
                  <a:txBody>
                    <a:bodyPr/>
                    <a:lstStyle/>
                    <a:p>
                      <a:r>
                        <a:rPr lang="nl-NL" sz="1400"/>
                        <a:t>4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notas</a:t>
                      </a:r>
                      <a:r>
                        <a:rPr lang="nl-NL" sz="1400" dirty="0"/>
                        <a:t> </a:t>
                      </a:r>
                      <a:r>
                        <a:rPr lang="nl-NL" sz="1400" baseline="0" dirty="0"/>
                        <a:t>symposium deadline </a:t>
                      </a:r>
                      <a:r>
                        <a:rPr lang="nl-NL" sz="1400" baseline="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No spam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90">
                <a:tc>
                  <a:txBody>
                    <a:bodyPr/>
                    <a:lstStyle/>
                    <a:p>
                      <a:r>
                        <a:rPr lang="nl-NL" sz="1400"/>
                        <a:t>5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registration</a:t>
                      </a:r>
                      <a:r>
                        <a:rPr lang="nl-NL" sz="1400" baseline="0" dirty="0"/>
                        <a:t> assistance symposium deadline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?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5800" y="3886200"/>
            <a:ext cx="7924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item in the vocabulary becomes a feature/dimension in the vector space</a:t>
            </a:r>
          </a:p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document x</a:t>
            </a:r>
            <a:r>
              <a:rPr lang="en-GB" baseline="-25000"/>
              <a:t>i</a:t>
            </a:r>
            <a:r>
              <a:rPr lang="en-GB"/>
              <a:t> is represented as a vector in this space</a:t>
            </a:r>
          </a:p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document has a label y</a:t>
            </a:r>
            <a:r>
              <a:rPr lang="en-GB" baseline="-25000"/>
              <a:t>i</a:t>
            </a:r>
          </a:p>
          <a:p>
            <a:endParaRPr lang="en-GB"/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What is the vocabulary size of this training set?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051853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at least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tokenization</a:t>
            </a:r>
            <a:r>
              <a:rPr lang="en-US" dirty="0"/>
              <a:t> to get the words</a:t>
            </a:r>
          </a:p>
          <a:p>
            <a:r>
              <a:rPr lang="en-US" dirty="0"/>
              <a:t>Or we create even lower-level features: character k-grams</a:t>
            </a:r>
          </a:p>
          <a:p>
            <a:pPr lvl="1"/>
            <a:r>
              <a:rPr lang="en-US" dirty="0"/>
              <a:t>E.g. 4-grams:</a:t>
            </a:r>
          </a:p>
          <a:p>
            <a:pPr lvl="1"/>
            <a:r>
              <a:rPr lang="en-US" dirty="0"/>
              <a:t>“you will.  To”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 </a:t>
            </a:r>
            <a:r>
              <a:rPr lang="en-US" sz="1600" dirty="0">
                <a:latin typeface="Courier New"/>
                <a:cs typeface="Courier New"/>
                <a:sym typeface="Wingdings"/>
              </a:rPr>
              <a:t>you_  ou_w  u_wi  _wil  will  ill.  ll._  l._T  ._To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dirty="0"/>
              <a:t>For most applications, we apply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lowercasing and removal of punctuation</a:t>
            </a:r>
          </a:p>
          <a:p>
            <a:pPr marL="4572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333816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pre-processing steps might include: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Lemmatization or stemming</a:t>
            </a:r>
          </a:p>
          <a:p>
            <a:pPr lvl="1"/>
            <a:r>
              <a:rPr lang="en-US" dirty="0"/>
              <a:t>Add phrases as features (e.g. “PhD defense”, “not good”)</a:t>
            </a:r>
          </a:p>
          <a:p>
            <a:pPr lvl="2"/>
            <a:r>
              <a:rPr lang="en-GB" dirty="0"/>
              <a:t>Phrases: statistical (bigrams, trigrams) or linguistic (noun phrases)</a:t>
            </a:r>
          </a:p>
          <a:p>
            <a:pPr lvl="2"/>
            <a:r>
              <a:rPr lang="en-GB" dirty="0"/>
              <a:t>Only in few domains the addition of phrases has proven to give better results</a:t>
            </a:r>
          </a:p>
          <a:p>
            <a:pPr lvl="2"/>
            <a:endParaRPr lang="en-GB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74168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on </a:t>
            </a:r>
            <a:r>
              <a:rPr lang="en-US" dirty="0">
                <a:solidFill>
                  <a:srgbClr val="3477B2"/>
                </a:solidFill>
              </a:rPr>
              <a:t>vocabulary size </a:t>
            </a:r>
            <a:r>
              <a:rPr lang="en-US" dirty="0"/>
              <a:t>(number of dimensions / number of distinct terms)</a:t>
            </a:r>
          </a:p>
          <a:p>
            <a:pPr lvl="1"/>
            <a:r>
              <a:rPr lang="en-US" dirty="0"/>
              <a:t>Feature selection 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33554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Goals:</a:t>
            </a:r>
          </a:p>
          <a:p>
            <a:pPr lvl="1"/>
            <a:r>
              <a:rPr lang="en-GB" dirty="0"/>
              <a:t>Dimensionality reduction</a:t>
            </a:r>
          </a:p>
          <a:p>
            <a:pPr lvl="1"/>
            <a:r>
              <a:rPr lang="en-GB" dirty="0"/>
              <a:t>Reduce </a:t>
            </a:r>
            <a:r>
              <a:rPr lang="en-GB" dirty="0" err="1"/>
              <a:t>overfitting</a:t>
            </a:r>
            <a:endParaRPr lang="en-GB" dirty="0"/>
          </a:p>
          <a:p>
            <a:r>
              <a:rPr lang="nl-NL" dirty="0">
                <a:solidFill>
                  <a:srgbClr val="3477B2"/>
                </a:solidFill>
              </a:rPr>
              <a:t>Global term selection</a:t>
            </a:r>
            <a:r>
              <a:rPr lang="nl-NL" dirty="0"/>
              <a:t>: overall term frequency (e.g. 3) is used as cut-off (remove rare terms, the long tail)</a:t>
            </a:r>
          </a:p>
          <a:p>
            <a:r>
              <a:rPr lang="nl-NL" dirty="0">
                <a:solidFill>
                  <a:srgbClr val="3477B2"/>
                </a:solidFill>
              </a:rPr>
              <a:t>Local term selection</a:t>
            </a:r>
            <a:r>
              <a:rPr lang="nl-NL" dirty="0"/>
              <a:t>: </a:t>
            </a:r>
            <a:r>
              <a:rPr lang="en-GB" dirty="0"/>
              <a:t>Each term is scored by a scoring function that captures its degree of correlation with each class it occurs in (for example using the </a:t>
            </a:r>
            <a:r>
              <a:rPr lang="el-GR" dirty="0"/>
              <a:t>χ</a:t>
            </a:r>
            <a:r>
              <a:rPr lang="nl-NL" baseline="30000" dirty="0"/>
              <a:t>2</a:t>
            </a:r>
            <a:r>
              <a:rPr lang="en-US" dirty="0"/>
              <a:t> test</a:t>
            </a:r>
            <a:r>
              <a:rPr lang="en-GB" dirty="0"/>
              <a:t>)</a:t>
            </a:r>
          </a:p>
          <a:p>
            <a:r>
              <a:rPr lang="en-GB" dirty="0"/>
              <a:t>Only the top-n terms are used for classifier 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5289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we have defined the terms in our vocabulary (the features), we assign them weights (feature values)</a:t>
            </a:r>
          </a:p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35667"/>
            <a:ext cx="5715000" cy="34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64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8F68B3-3E45-144E-B5B8-8A13219C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8D7D71-C171-5642-AB8C-32BB554A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595E1-A135-C94E-AB03-45B1AE969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8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/>
              <a:t>Quiz about week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GB" dirty="0"/>
              <a:t>How is a topic defined in LDA?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 dirty="0"/>
              <a:t>As a cluster of words from the collection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 dirty="0"/>
              <a:t>As a cluster of documents from the collection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 dirty="0"/>
              <a:t>As a probability distribution over the collection's vocabulary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 dirty="0"/>
              <a:t>As a probability distribution over the collection's documents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603417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 </a:t>
            </a:r>
            <a:r>
              <a:rPr lang="en-GB" dirty="0">
                <a:solidFill>
                  <a:srgbClr val="3477B2"/>
                </a:solidFill>
              </a:rPr>
              <a:t>term weights</a:t>
            </a:r>
          </a:p>
          <a:p>
            <a:endParaRPr lang="en-GB" dirty="0"/>
          </a:p>
          <a:p>
            <a:pPr lvl="1"/>
            <a:r>
              <a:rPr lang="en-GB" dirty="0"/>
              <a:t>Binary: occurrence of term</a:t>
            </a:r>
          </a:p>
          <a:p>
            <a:pPr lvl="1"/>
            <a:r>
              <a:rPr lang="en-GB" dirty="0"/>
              <a:t>Integer: term count</a:t>
            </a:r>
          </a:p>
          <a:p>
            <a:pPr lvl="1"/>
            <a:r>
              <a:rPr lang="en-GB" dirty="0"/>
              <a:t>Real-valued: more advanced term weighting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Most used weighting scheme: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TF-IDF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(see also J&amp;M Section 6.5)	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242998"/>
              </p:ext>
            </p:extLst>
          </p:nvPr>
        </p:nvGraphicFramePr>
        <p:xfrm>
          <a:off x="4038600" y="2971800"/>
          <a:ext cx="937732" cy="334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2" imgW="672840" imgH="241200" progId="Equation.3">
                  <p:embed/>
                </p:oleObj>
              </mc:Choice>
              <mc:Fallback>
                <p:oleObj name="Vergelijking" r:id="rId2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971800"/>
                        <a:ext cx="937732" cy="3347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17534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3477B2"/>
                </a:solidFill>
              </a:rPr>
              <a:t>Term frequency </a:t>
            </a:r>
          </a:p>
          <a:p>
            <a:pPr lvl="1"/>
            <a:r>
              <a:rPr lang="en-GB" dirty="0"/>
              <a:t>The term count </a:t>
            </a:r>
            <a:r>
              <a:rPr lang="en-GB" dirty="0" err="1"/>
              <a:t>tc</a:t>
            </a:r>
            <a:r>
              <a:rPr lang="en-GB" baseline="-25000" dirty="0" err="1"/>
              <a:t>t,d</a:t>
            </a:r>
            <a:r>
              <a:rPr lang="en-GB" dirty="0"/>
              <a:t> of term t in document d is defined as the number of times that t occurs in d.</a:t>
            </a:r>
          </a:p>
          <a:p>
            <a:endParaRPr lang="en-GB" dirty="0"/>
          </a:p>
          <a:p>
            <a:pPr lvl="1"/>
            <a:r>
              <a:rPr lang="en-GB" dirty="0"/>
              <a:t>Raw term count is not what we want because:</a:t>
            </a:r>
          </a:p>
          <a:p>
            <a:pPr lvl="2"/>
            <a:r>
              <a:rPr lang="en-GB" dirty="0"/>
              <a:t>A document with </a:t>
            </a:r>
            <a:r>
              <a:rPr lang="en-GB" dirty="0" err="1"/>
              <a:t>tc</a:t>
            </a:r>
            <a:r>
              <a:rPr lang="en-GB" dirty="0"/>
              <a:t> = 10 is more relevant than a document with </a:t>
            </a:r>
            <a:r>
              <a:rPr lang="en-GB" dirty="0" err="1"/>
              <a:t>tc</a:t>
            </a:r>
            <a:r>
              <a:rPr lang="en-GB" dirty="0"/>
              <a:t> = 1</a:t>
            </a:r>
          </a:p>
          <a:p>
            <a:pPr lvl="2"/>
            <a:r>
              <a:rPr lang="en-GB" dirty="0"/>
              <a:t>But not 10 times more relevant</a:t>
            </a:r>
          </a:p>
          <a:p>
            <a:pPr lvl="2"/>
            <a:r>
              <a:rPr lang="en-GB" dirty="0"/>
              <a:t>Relevance does not increase proportionally with term frequency.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 log frequency is more useful: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0440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3477B2"/>
                </a:solidFill>
              </a:rPr>
              <a:t>Term frequency </a:t>
            </a:r>
          </a:p>
          <a:p>
            <a:pPr lvl="1"/>
            <a:r>
              <a:rPr lang="en-GB" dirty="0"/>
              <a:t>The term count </a:t>
            </a:r>
            <a:r>
              <a:rPr lang="en-GB" dirty="0" err="1"/>
              <a:t>tc</a:t>
            </a:r>
            <a:r>
              <a:rPr lang="en-GB" baseline="-25000" dirty="0" err="1"/>
              <a:t>t,d</a:t>
            </a:r>
            <a:r>
              <a:rPr lang="en-GB" dirty="0"/>
              <a:t> of term t in document d is defined as the number of times that t occurs in d.</a:t>
            </a:r>
          </a:p>
          <a:p>
            <a:endParaRPr lang="en-GB" dirty="0"/>
          </a:p>
          <a:p>
            <a:pPr lvl="1"/>
            <a:r>
              <a:rPr lang="en-GB" dirty="0"/>
              <a:t>Raw term count is not what we want because:</a:t>
            </a:r>
          </a:p>
          <a:p>
            <a:pPr lvl="2"/>
            <a:r>
              <a:rPr lang="en-GB" dirty="0"/>
              <a:t>A document with </a:t>
            </a:r>
            <a:r>
              <a:rPr lang="en-GB" dirty="0" err="1"/>
              <a:t>tc</a:t>
            </a:r>
            <a:r>
              <a:rPr lang="en-GB" dirty="0"/>
              <a:t> = 10 is more relevant than a document with </a:t>
            </a:r>
            <a:r>
              <a:rPr lang="en-GB" dirty="0" err="1"/>
              <a:t>tc</a:t>
            </a:r>
            <a:r>
              <a:rPr lang="en-GB" dirty="0"/>
              <a:t> = 1</a:t>
            </a:r>
          </a:p>
          <a:p>
            <a:pPr lvl="2"/>
            <a:r>
              <a:rPr lang="en-GB" dirty="0"/>
              <a:t>But not 10 times more relevant</a:t>
            </a:r>
          </a:p>
          <a:p>
            <a:pPr lvl="2"/>
            <a:r>
              <a:rPr lang="en-GB" dirty="0"/>
              <a:t>Relevance does not increase proportionally with term frequency.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 log frequency is more useful: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4694238" y="5302250"/>
          <a:ext cx="338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520700" progId="Equation.3">
                  <p:embed/>
                </p:oleObj>
              </mc:Choice>
              <mc:Fallback>
                <p:oleObj name="Equation" r:id="rId2" imgW="2019300" imgH="520700" progId="Equation.3">
                  <p:embed/>
                  <p:pic>
                    <p:nvPicPr>
                      <p:cNvPr id="20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5302250"/>
                        <a:ext cx="3386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65551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22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477B2"/>
                </a:solidFill>
              </a:rPr>
              <a:t>Inverse document frequency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Intuition: </a:t>
            </a:r>
            <a:r>
              <a:rPr lang="en-US" dirty="0"/>
              <a:t>the most frequent terms are not very informative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the document frequency, the number of documents that t occurs in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an inverse measure of the </a:t>
            </a:r>
            <a:r>
              <a:rPr lang="en-GB" dirty="0" err="1"/>
              <a:t>informativeness</a:t>
            </a:r>
            <a:r>
              <a:rPr lang="en-GB" dirty="0"/>
              <a:t> of term t</a:t>
            </a:r>
          </a:p>
          <a:p>
            <a:pPr lvl="1"/>
            <a:r>
              <a:rPr lang="en-GB" dirty="0"/>
              <a:t>We define the </a:t>
            </a:r>
            <a:r>
              <a:rPr lang="en-GB" dirty="0" err="1"/>
              <a:t>idf</a:t>
            </a:r>
            <a:r>
              <a:rPr lang="en-GB" dirty="0"/>
              <a:t> weight of term t as follows:</a:t>
            </a:r>
            <a:endParaRPr lang="en-GB" sz="18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06310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22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477B2"/>
                </a:solidFill>
              </a:rPr>
              <a:t>Inverse document frequency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Intuition: </a:t>
            </a:r>
            <a:r>
              <a:rPr lang="en-US" dirty="0"/>
              <a:t>the most frequent terms are not very informatve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the document frequency, the number of documents that t occurs in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an inverse measure of the </a:t>
            </a:r>
            <a:r>
              <a:rPr lang="en-GB" dirty="0" err="1"/>
              <a:t>informativeness</a:t>
            </a:r>
            <a:r>
              <a:rPr lang="en-GB" dirty="0"/>
              <a:t> of term t</a:t>
            </a:r>
          </a:p>
          <a:p>
            <a:pPr lvl="1"/>
            <a:r>
              <a:rPr lang="en-GB" dirty="0"/>
              <a:t>We define the </a:t>
            </a:r>
            <a:r>
              <a:rPr lang="en-GB" dirty="0" err="1"/>
              <a:t>idf</a:t>
            </a:r>
            <a:r>
              <a:rPr lang="en-GB" dirty="0"/>
              <a:t> weight of term t as follows: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	(N is the number of documents in the collection)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>
                <a:solidFill>
                  <a:srgbClr val="3477B2"/>
                </a:solidFill>
              </a:rPr>
              <a:t>Tf-idf</a:t>
            </a:r>
            <a:r>
              <a:rPr lang="en-GB" dirty="0">
                <a:solidFill>
                  <a:srgbClr val="3477B2"/>
                </a:solidFill>
              </a:rPr>
              <a:t> </a:t>
            </a:r>
            <a:r>
              <a:rPr lang="en-GB" dirty="0"/>
              <a:t>= </a:t>
            </a:r>
            <a:r>
              <a:rPr lang="en-GB" dirty="0" err="1"/>
              <a:t>tf</a:t>
            </a:r>
            <a:r>
              <a:rPr lang="en-GB" dirty="0"/>
              <a:t> * </a:t>
            </a:r>
            <a:r>
              <a:rPr lang="en-GB" dirty="0" err="1"/>
              <a:t>idf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6400800" y="3733800"/>
          <a:ext cx="1802393" cy="80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431640" progId="Equation.3">
                  <p:embed/>
                </p:oleObj>
              </mc:Choice>
              <mc:Fallback>
                <p:oleObj name="Equation" r:id="rId2" imgW="939600" imgH="431640" progId="Equation.3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802393" cy="80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274418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/>
          </a:p>
          <a:p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We have a collection of 1 Million documents. The term ‘computer’ occurs in 100 documents. What is the inverse document frequency for ‘computer’?</a:t>
            </a:r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We have a document with 10 times the word ‘computer’ What is the tf-idf weight for the term ‘computer’ in this document?</a:t>
            </a:r>
          </a:p>
          <a:p>
            <a:pPr marL="457200" indent="-457200">
              <a:buFont typeface="+mj-lt"/>
              <a:buAutoNum type="arabicPeriod"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31022"/>
              </p:ext>
            </p:extLst>
          </p:nvPr>
        </p:nvGraphicFramePr>
        <p:xfrm>
          <a:off x="5334000" y="1981200"/>
          <a:ext cx="1802393" cy="80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431640" progId="Equation.3">
                  <p:embed/>
                </p:oleObj>
              </mc:Choice>
              <mc:Fallback>
                <p:oleObj name="Equation" r:id="rId2" imgW="939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81200"/>
                        <a:ext cx="1802393" cy="80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192294"/>
              </p:ext>
            </p:extLst>
          </p:nvPr>
        </p:nvGraphicFramePr>
        <p:xfrm>
          <a:off x="1371600" y="1981200"/>
          <a:ext cx="338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9300" imgH="520700" progId="Equation.3">
                  <p:embed/>
                </p:oleObj>
              </mc:Choice>
              <mc:Fallback>
                <p:oleObj name="Equation" r:id="rId4" imgW="2019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3386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49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  <a:p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We have a collection of 1 Million documents. The term ‘computer’ occurs in 100 documents. What is the inverse document frequency for ‘computer’?</a:t>
            </a:r>
          </a:p>
          <a:p>
            <a:pPr lvl="1"/>
            <a:r>
              <a:rPr lang="en-GB"/>
              <a:t>idf = log (N/100) = log (1000000/100) = log (10000) = 4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GB"/>
              <a:t>We have a document with 10 times the word ‘computer’ What is the tf-idf weight for the term ‘computer’ in this document?</a:t>
            </a:r>
          </a:p>
          <a:p>
            <a:pPr lvl="1"/>
            <a:r>
              <a:rPr lang="en-GB"/>
              <a:t>tf = 1 + log(10) = 1+1 = 2</a:t>
            </a:r>
          </a:p>
          <a:p>
            <a:pPr lvl="1"/>
            <a:r>
              <a:rPr lang="en-GB"/>
              <a:t>tf-idf = 2*4 =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5334000" y="1981200"/>
          <a:ext cx="1802393" cy="80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431640" progId="Equation.3">
                  <p:embed/>
                </p:oleObj>
              </mc:Choice>
              <mc:Fallback>
                <p:oleObj name="Equation" r:id="rId2" imgW="939600" imgH="43164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81200"/>
                        <a:ext cx="1802393" cy="80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371600" y="1981200"/>
          <a:ext cx="338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9300" imgH="520700" progId="Equation.3">
                  <p:embed/>
                </p:oleObj>
              </mc:Choice>
              <mc:Fallback>
                <p:oleObj name="Equation" r:id="rId4" imgW="2019300" imgH="5207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3386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7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>
                <a:solidFill>
                  <a:srgbClr val="3477B2"/>
                </a:solidFill>
              </a:rPr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925695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methods (Section 15.5)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Estimators that are well-suited for text data (high-dimensional, sparse):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Naïve Bayes (MultinomialNB in sklearn)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Support Vector Machines (LinearSVC in sklearn)</a:t>
            </a:r>
          </a:p>
          <a:p>
            <a:endParaRPr lang="en-GB" dirty="0"/>
          </a:p>
          <a:p>
            <a:r>
              <a:rPr lang="en-GB" dirty="0"/>
              <a:t>When text is represented as dense embeddings vectors, we can use neural network architectures to train classifiers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06503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J&amp;M chapter 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3138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4F7-1133-3E4F-B718-5B2EBEA3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about week 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78B21-1D3D-7647-8075-41BC851A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What is the role of the dirichlet prior in LDA?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To initialize a random uniform distribution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To initialize a random sparse distribution 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To optimize the number of topics in the collection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To optimize the number of terms per topic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A79B-212B-C640-B37E-6CBF847B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34973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and classification method based on probability theory</a:t>
            </a:r>
          </a:p>
          <a:p>
            <a:r>
              <a:rPr lang="en-GB" dirty="0"/>
              <a:t>Uses prior probability of each category given no information about an item</a:t>
            </a:r>
          </a:p>
          <a:p>
            <a:r>
              <a:rPr lang="en-GB" dirty="0"/>
              <a:t>Classification produces a posterior probability distribution over the possible categories given a description of an item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69538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Naive Bayes classification method </a:t>
            </a:r>
          </a:p>
          <a:p>
            <a:endParaRPr lang="en-GB"/>
          </a:p>
          <a:p>
            <a:r>
              <a:rPr lang="en-GB"/>
              <a:t>Based on Bayes’ theorem:</a:t>
            </a:r>
            <a:endParaRPr lang="en-GB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63699"/>
              </p:ext>
            </p:extLst>
          </p:nvPr>
        </p:nvGraphicFramePr>
        <p:xfrm>
          <a:off x="1877611" y="3812158"/>
          <a:ext cx="2709044" cy="836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700" imgH="419100" progId="Equation.3">
                  <p:embed/>
                </p:oleObj>
              </mc:Choice>
              <mc:Fallback>
                <p:oleObj name="Equation" r:id="rId2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611" y="3812158"/>
                        <a:ext cx="2709044" cy="8360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ular Callout 5"/>
          <p:cNvSpPr/>
          <p:nvPr/>
        </p:nvSpPr>
        <p:spPr bwMode="auto">
          <a:xfrm>
            <a:off x="5795773" y="3866135"/>
            <a:ext cx="1367027" cy="253153"/>
          </a:xfrm>
          <a:prstGeom prst="wedgeRectCallout">
            <a:avLst>
              <a:gd name="adj1" fmla="val -136531"/>
              <a:gd name="adj2" fmla="val 1821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791"/>
            <a:r>
              <a:rPr lang="en-GB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Prior</a:t>
            </a:r>
          </a:p>
        </p:txBody>
      </p:sp>
      <p:sp>
        <p:nvSpPr>
          <p:cNvPr id="7" name="Rectangular Callout 6"/>
          <p:cNvSpPr/>
          <p:nvPr/>
        </p:nvSpPr>
        <p:spPr bwMode="auto">
          <a:xfrm>
            <a:off x="5795773" y="4372443"/>
            <a:ext cx="1367027" cy="253153"/>
          </a:xfrm>
          <a:prstGeom prst="wedgeRectCallout">
            <a:avLst>
              <a:gd name="adj1" fmla="val -158380"/>
              <a:gd name="adj2" fmla="val -3164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791"/>
            <a:r>
              <a:rPr lang="en-GB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Evidence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938303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Task: classify a new document d based on its feature representation</a:t>
            </a:r>
          </a:p>
          <a:p>
            <a:endParaRPr lang="en-GB"/>
          </a:p>
          <a:p>
            <a:endParaRPr lang="en-GB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91997"/>
              </p:ext>
            </p:extLst>
          </p:nvPr>
        </p:nvGraphicFramePr>
        <p:xfrm>
          <a:off x="2609196" y="3289658"/>
          <a:ext cx="2668492" cy="509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2" imgW="1586811" imgH="304668" progId="Equation.3">
                  <p:embed/>
                </p:oleObj>
              </mc:Choice>
              <mc:Fallback>
                <p:oleObj name="Vergelijking" r:id="rId2" imgW="1586811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196" y="3289658"/>
                        <a:ext cx="2668492" cy="5095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40716"/>
              </p:ext>
            </p:extLst>
          </p:nvPr>
        </p:nvGraphicFramePr>
        <p:xfrm>
          <a:off x="2469668" y="4133788"/>
          <a:ext cx="3213065" cy="709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2300" imgH="419100" progId="Equation.3">
                  <p:embed/>
                </p:oleObj>
              </mc:Choice>
              <mc:Fallback>
                <p:oleObj name="Equation" r:id="rId4" imgW="1892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668" y="4133788"/>
                        <a:ext cx="3213065" cy="7096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7915"/>
              </p:ext>
            </p:extLst>
          </p:nvPr>
        </p:nvGraphicFramePr>
        <p:xfrm>
          <a:off x="2594266" y="5303350"/>
          <a:ext cx="3120734" cy="50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ergelijking" r:id="rId6" imgW="1866090" imgH="304668" progId="Equation.3">
                  <p:embed/>
                </p:oleObj>
              </mc:Choice>
              <mc:Fallback>
                <p:oleObj name="Vergelijking" r:id="rId6" imgW="1866090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266" y="5303350"/>
                        <a:ext cx="3120734" cy="5066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ular Callout 1"/>
          <p:cNvSpPr/>
          <p:nvPr/>
        </p:nvSpPr>
        <p:spPr bwMode="auto">
          <a:xfrm>
            <a:off x="417149" y="3227494"/>
            <a:ext cx="1367027" cy="506306"/>
          </a:xfrm>
          <a:prstGeom prst="wedgeRectCallout">
            <a:avLst>
              <a:gd name="adj1" fmla="val 119326"/>
              <a:gd name="adj2" fmla="val 2277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791"/>
            <a:r>
              <a:rPr lang="nl-NL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Maximum </a:t>
            </a:r>
            <a:r>
              <a:rPr lang="nl-NL" sz="160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A Posteriori</a:t>
            </a:r>
            <a:endParaRPr lang="en-GB" sz="1600" dirty="0">
              <a:solidFill>
                <a:srgbClr val="000000"/>
              </a:solidFill>
              <a:ea typeface="ヒラギノ明朝 ProN W3" charset="-128"/>
              <a:cs typeface="ヒラギノ明朝 ProN W3" charset="-128"/>
              <a:sym typeface="American Typewriter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286249"/>
              </p:ext>
            </p:extLst>
          </p:nvPr>
        </p:nvGraphicFramePr>
        <p:xfrm>
          <a:off x="2730365" y="2286000"/>
          <a:ext cx="2025649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115" imgH="215806" progId="Equation.3">
                  <p:embed/>
                </p:oleObj>
              </mc:Choice>
              <mc:Fallback>
                <p:oleObj name="Equation" r:id="rId8" imgW="111711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65" y="2286000"/>
                        <a:ext cx="2025649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832059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he-IL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/>
              <a:t>Learning the model: use the frequencies in the training data</a:t>
            </a:r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/>
          </a:p>
          <a:p>
            <a:pPr lvl="1"/>
            <a:endParaRPr lang="en-US" altLang="he-IL" dirty="0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068299"/>
              </p:ext>
            </p:extLst>
          </p:nvPr>
        </p:nvGraphicFramePr>
        <p:xfrm>
          <a:off x="1201538" y="3905399"/>
          <a:ext cx="1362893" cy="895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891" imgH="469696" progId="Equation.3">
                  <p:embed/>
                </p:oleObj>
              </mc:Choice>
              <mc:Fallback>
                <p:oleObj name="Equation" r:id="rId2" imgW="710891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538" y="3905399"/>
                        <a:ext cx="1362893" cy="895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ular Callout 8"/>
          <p:cNvSpPr/>
          <p:nvPr/>
        </p:nvSpPr>
        <p:spPr bwMode="auto">
          <a:xfrm>
            <a:off x="4325739" y="3905399"/>
            <a:ext cx="3827663" cy="304800"/>
          </a:xfrm>
          <a:prstGeom prst="wedgeRectCallout">
            <a:avLst>
              <a:gd name="adj1" fmla="val -92356"/>
              <a:gd name="adj2" fmla="val -1654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823"/>
            <a:r>
              <a:rPr lang="en-US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 the number of documents for class c</a:t>
            </a: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325739" y="4438797"/>
            <a:ext cx="3827663" cy="304800"/>
          </a:xfrm>
          <a:prstGeom prst="wedgeRectCallout">
            <a:avLst>
              <a:gd name="adj1" fmla="val -92356"/>
              <a:gd name="adj2" fmla="val -1654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823"/>
            <a:r>
              <a:rPr lang="en-US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 the total number of documents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49390"/>
              </p:ext>
            </p:extLst>
          </p:nvPr>
        </p:nvGraphicFramePr>
        <p:xfrm>
          <a:off x="1219202" y="2838597"/>
          <a:ext cx="27082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700" imgH="419100" progId="Equation.3">
                  <p:embed/>
                </p:oleObj>
              </mc:Choice>
              <mc:Fallback>
                <p:oleObj name="Equation" r:id="rId4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2" y="2838597"/>
                        <a:ext cx="2708275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276600" y="2762398"/>
            <a:ext cx="6858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42823"/>
            <a:endParaRPr lang="en-GB" sz="28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43001" y="4070388"/>
            <a:ext cx="6858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42823"/>
            <a:endParaRPr lang="en-GB" sz="28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5179569" y="2902522"/>
            <a:ext cx="1367027" cy="253153"/>
          </a:xfrm>
          <a:prstGeom prst="wedgeRectCallout">
            <a:avLst>
              <a:gd name="adj1" fmla="val -136531"/>
              <a:gd name="adj2" fmla="val 1821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79" tIns="10800" rIns="64279" bIns="32140" numCol="1" rtlCol="0" anchor="t" anchorCtr="0" compatLnSpc="1">
            <a:prstTxWarp prst="textNoShape">
              <a:avLst/>
            </a:prstTxWarp>
          </a:bodyPr>
          <a:lstStyle/>
          <a:p>
            <a:pPr algn="ctr" defTabSz="642791"/>
            <a:r>
              <a:rPr lang="nl-NL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Prior</a:t>
            </a:r>
            <a:endParaRPr lang="en-GB" sz="1600" dirty="0">
              <a:solidFill>
                <a:srgbClr val="000000"/>
              </a:solidFill>
              <a:ea typeface="ヒラギノ明朝 ProN W3" charset="-128"/>
              <a:cs typeface="ヒラギノ明朝 ProN W3" charset="-128"/>
              <a:sym typeface="American Typewriter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078760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280471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Content Placeholder 7"/>
          <p:cNvSpPr txBox="1">
            <a:spLocks/>
          </p:cNvSpPr>
          <p:nvPr/>
        </p:nvSpPr>
        <p:spPr bwMode="auto">
          <a:xfrm>
            <a:off x="673442" y="4267200"/>
            <a:ext cx="3657600" cy="17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4000">
                <a:solidFill>
                  <a:srgbClr val="141313"/>
                </a:solidFill>
                <a:latin typeface="Arial"/>
                <a:ea typeface="ＭＳ Ｐゴシック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4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pPr marL="228600" indent="-228600" eaLnBrk="1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P(spam) = ?</a:t>
            </a:r>
          </a:p>
          <a:p>
            <a:pPr defTabSz="642823"/>
            <a:endParaRPr lang="en-GB" sz="1800" kern="0">
              <a:latin typeface="+mn-lt"/>
            </a:endParaRPr>
          </a:p>
          <a:p>
            <a:pPr defTabSz="642823"/>
            <a:endParaRPr lang="en-GB" sz="1800" kern="0" dirty="0">
              <a:latin typeface="+mn-lt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 bwMode="auto">
          <a:xfrm>
            <a:off x="4470231" y="4267200"/>
            <a:ext cx="3657600" cy="17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4000">
                <a:solidFill>
                  <a:srgbClr val="141313"/>
                </a:solidFill>
                <a:latin typeface="Arial"/>
                <a:ea typeface="ＭＳ Ｐゴシック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4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pPr marL="228600" indent="-228600" eaLnBrk="1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P(no spam) = ?</a:t>
            </a:r>
            <a:endParaRPr lang="en-GB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966616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 bwMode="auto">
          <a:xfrm>
            <a:off x="673442" y="4267200"/>
            <a:ext cx="3657600" cy="17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4000">
                <a:solidFill>
                  <a:srgbClr val="141313"/>
                </a:solidFill>
                <a:latin typeface="Arial"/>
                <a:ea typeface="ＭＳ Ｐゴシック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4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pPr marL="228600" indent="-228600" eaLnBrk="1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P(spam) = 2/4</a:t>
            </a:r>
          </a:p>
          <a:p>
            <a:pPr defTabSz="642823"/>
            <a:endParaRPr lang="en-GB" sz="1800" kern="0">
              <a:latin typeface="+mn-lt"/>
            </a:endParaRPr>
          </a:p>
          <a:p>
            <a:pPr defTabSz="642823"/>
            <a:endParaRPr lang="en-GB" sz="1800" kern="0" dirty="0">
              <a:latin typeface="+mn-lt"/>
            </a:endParaRPr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4470231" y="4267200"/>
            <a:ext cx="3657600" cy="177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4000">
                <a:solidFill>
                  <a:srgbClr val="141313"/>
                </a:solidFill>
                <a:latin typeface="Arial"/>
                <a:ea typeface="ＭＳ Ｐゴシック" charset="-128"/>
                <a:cs typeface="Arial"/>
                <a:sym typeface="Kievit-Book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4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600">
                <a:solidFill>
                  <a:srgbClr val="141313"/>
                </a:solidFill>
                <a:latin typeface="+mn-lt"/>
                <a:ea typeface="ＭＳ Ｐゴシック" charset="-128"/>
                <a:cs typeface="+mn-cs"/>
                <a:sym typeface="Kievit-Book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141313"/>
                </a:solidFill>
                <a:latin typeface="+mn-lt"/>
                <a:ea typeface="+mn-ea"/>
                <a:cs typeface="+mn-cs"/>
                <a:sym typeface="Kievit-Book" charset="0"/>
              </a:defRPr>
            </a:lvl9pPr>
          </a:lstStyle>
          <a:p>
            <a:pPr marL="228600" indent="-228600" eaLnBrk="1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P(no spam) = 2/4</a:t>
            </a:r>
            <a:endParaRPr lang="en-GB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7249447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146365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he-IL"/>
          </a:p>
        </p:txBody>
      </p:sp>
      <p:sp>
        <p:nvSpPr>
          <p:cNvPr id="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/>
              <a:t>Learning the model: Use the frequencies in the data</a:t>
            </a:r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  <a:p>
            <a:pPr lvl="1"/>
            <a:endParaRPr lang="en-US" altLang="he-IL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513739"/>
              </p:ext>
            </p:extLst>
          </p:nvPr>
        </p:nvGraphicFramePr>
        <p:xfrm>
          <a:off x="1179313" y="2524763"/>
          <a:ext cx="2430706" cy="7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419100" progId="Equation.3">
                  <p:embed/>
                </p:oleObj>
              </mc:Choice>
              <mc:Fallback>
                <p:oleObj name="Equation" r:id="rId3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313" y="2524763"/>
                        <a:ext cx="2430706" cy="7508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/>
          <p:nvPr/>
        </p:nvSpPr>
        <p:spPr>
          <a:xfrm>
            <a:off x="2141731" y="2448563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42823"/>
            <a:endParaRPr lang="en-GB" sz="28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cxnSp>
        <p:nvCxnSpPr>
          <p:cNvPr id="6" name="Curved Connector 5"/>
          <p:cNvCxnSpPr>
            <a:stCxn id="15" idx="2"/>
            <a:endCxn id="2" idx="1"/>
          </p:cNvCxnSpPr>
          <p:nvPr/>
        </p:nvCxnSpPr>
        <p:spPr>
          <a:xfrm rot="10800000" flipV="1">
            <a:off x="1179313" y="2715262"/>
            <a:ext cx="962419" cy="1161955"/>
          </a:xfrm>
          <a:prstGeom prst="curvedConnector3">
            <a:avLst>
              <a:gd name="adj1" fmla="val 12375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420897"/>
              </p:ext>
            </p:extLst>
          </p:nvPr>
        </p:nvGraphicFramePr>
        <p:xfrm>
          <a:off x="1179312" y="3663699"/>
          <a:ext cx="30305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12900" imgH="228600" progId="Equation.3">
                  <p:embed/>
                </p:oleObj>
              </mc:Choice>
              <mc:Fallback>
                <p:oleObj name="Equation" r:id="rId5" imgW="1612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312" y="3663699"/>
                        <a:ext cx="3030538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57718"/>
              </p:ext>
            </p:extLst>
          </p:nvPr>
        </p:nvGraphicFramePr>
        <p:xfrm>
          <a:off x="1179312" y="4507784"/>
          <a:ext cx="2070484" cy="78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06500" imgH="457200" progId="Equation.3">
                  <p:embed/>
                </p:oleObj>
              </mc:Choice>
              <mc:Fallback>
                <p:oleObj name="Equation" r:id="rId7" imgW="1206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312" y="4507784"/>
                        <a:ext cx="2070484" cy="78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ular Callout 37"/>
          <p:cNvSpPr/>
          <p:nvPr/>
        </p:nvSpPr>
        <p:spPr bwMode="auto">
          <a:xfrm>
            <a:off x="3838797" y="4372526"/>
            <a:ext cx="3827664" cy="506306"/>
          </a:xfrm>
          <a:prstGeom prst="wedgeRectCallout">
            <a:avLst>
              <a:gd name="adj1" fmla="val -73208"/>
              <a:gd name="adj2" fmla="val 151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82" tIns="10800" rIns="64282" bIns="32141" numCol="1" rtlCol="0" anchor="t" anchorCtr="0" compatLnSpc="1">
            <a:prstTxWarp prst="textNoShape">
              <a:avLst/>
            </a:prstTxWarp>
          </a:bodyPr>
          <a:lstStyle/>
          <a:p>
            <a:pPr algn="ctr" defTabSz="642823"/>
            <a:r>
              <a:rPr lang="en-US" sz="160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 the number of occurrences of t in training documents from class c</a:t>
            </a: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3889427" y="4980094"/>
            <a:ext cx="3827664" cy="506306"/>
          </a:xfrm>
          <a:prstGeom prst="wedgeRectCallout">
            <a:avLst>
              <a:gd name="adj1" fmla="val -67442"/>
              <a:gd name="adj2" fmla="val -246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4282" tIns="10800" rIns="64282" bIns="32141" numCol="1" rtlCol="0" anchor="t" anchorCtr="0" compatLnSpc="1">
            <a:prstTxWarp prst="textNoShape">
              <a:avLst/>
            </a:prstTxWarp>
          </a:bodyPr>
          <a:lstStyle/>
          <a:p>
            <a:pPr algn="ctr" defTabSz="642823"/>
            <a:r>
              <a:rPr lang="en-US" sz="1600" dirty="0">
                <a:solidFill>
                  <a:srgbClr val="000000"/>
                </a:solidFill>
                <a:ea typeface="ヒラギノ明朝 ProN W3" charset="-128"/>
                <a:cs typeface="ヒラギノ明朝 ProN W3" charset="-128"/>
                <a:sym typeface="American Typewriter" charset="0"/>
              </a:rPr>
              <a:t>total number of term occurrences in training documents from class 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509574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295400" y="4114800"/>
            <a:ext cx="3581400" cy="1905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/>
              <a:t>P(spam) = 2/4</a:t>
            </a:r>
          </a:p>
          <a:p>
            <a:pPr>
              <a:lnSpc>
                <a:spcPct val="80000"/>
              </a:lnSpc>
            </a:pPr>
            <a:r>
              <a:rPr lang="en-GB" sz="1800"/>
              <a:t>P(registration|spam) = ?</a:t>
            </a:r>
          </a:p>
          <a:p>
            <a:pPr>
              <a:lnSpc>
                <a:spcPct val="80000"/>
              </a:lnSpc>
            </a:pPr>
            <a:r>
              <a:rPr lang="en-GB" sz="1800"/>
              <a:t>P(assistance|spam) = ?</a:t>
            </a:r>
          </a:p>
          <a:p>
            <a:pPr>
              <a:lnSpc>
                <a:spcPct val="80000"/>
              </a:lnSpc>
            </a:pPr>
            <a:r>
              <a:rPr lang="en-GB" sz="1800"/>
              <a:t>P(symposium|spam) = ?</a:t>
            </a:r>
          </a:p>
          <a:p>
            <a:pPr>
              <a:lnSpc>
                <a:spcPct val="80000"/>
              </a:lnSpc>
            </a:pPr>
            <a:r>
              <a:rPr lang="en-GB" sz="1800"/>
              <a:t>P(deadline|spam) =?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4114800"/>
            <a:ext cx="3657600" cy="1676400"/>
          </a:xfrm>
        </p:spPr>
        <p:txBody>
          <a:bodyPr>
            <a:noAutofit/>
          </a:bodyPr>
          <a:lstStyle/>
          <a:p>
            <a:pPr indent="-228600">
              <a:lnSpc>
                <a:spcPct val="80000"/>
              </a:lnSpc>
            </a:pPr>
            <a:r>
              <a:rPr lang="en-GB" sz="1800"/>
              <a:t>P(no spam) = 2/4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P(registration|no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P(assistance|no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P(symposium|no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P(deadline|no spam) = ?</a:t>
            </a:r>
            <a:endParaRPr lang="en-GB" sz="1800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956423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904493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295400" y="4114800"/>
            <a:ext cx="3429000" cy="1905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/>
              <a:t>P(spam) = 2/4</a:t>
            </a:r>
          </a:p>
          <a:p>
            <a:pPr>
              <a:lnSpc>
                <a:spcPct val="80000"/>
              </a:lnSpc>
            </a:pPr>
            <a:r>
              <a:rPr lang="en-GB" sz="1800"/>
              <a:t>P(registration|spam)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P(assistance|spam) = 1/8</a:t>
            </a:r>
          </a:p>
          <a:p>
            <a:pPr>
              <a:lnSpc>
                <a:spcPct val="80000"/>
              </a:lnSpc>
            </a:pPr>
            <a:r>
              <a:rPr lang="en-GB" sz="1800"/>
              <a:t>P(symposium|spam)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P(deadline|spam)=0/8</a:t>
            </a:r>
          </a:p>
          <a:p>
            <a:endParaRPr lang="en-GB" sz="1800"/>
          </a:p>
          <a:p>
            <a:endParaRPr lang="en-GB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4114800"/>
            <a:ext cx="3505200" cy="1666583"/>
          </a:xfrm>
        </p:spPr>
        <p:txBody>
          <a:bodyPr>
            <a:noAutofit/>
          </a:bodyPr>
          <a:lstStyle/>
          <a:p>
            <a:pPr indent="-228600">
              <a:lnSpc>
                <a:spcPct val="80000"/>
              </a:lnSpc>
            </a:pPr>
            <a:r>
              <a:rPr lang="en-GB" sz="1800"/>
              <a:t>P(no spam) = 2/4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P(registration|no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P(assistance|no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P(symposium|no spam) = ?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P(deadline|no spam) = ?</a:t>
            </a:r>
            <a:endParaRPr lang="en-GB" sz="1800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340036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68578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1"/>
          </p:nvPr>
        </p:nvSpPr>
        <p:spPr>
          <a:xfrm>
            <a:off x="1295400" y="4114800"/>
            <a:ext cx="3429000" cy="1905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/>
              <a:t>P(spam) = 2/4</a:t>
            </a:r>
          </a:p>
          <a:p>
            <a:pPr>
              <a:lnSpc>
                <a:spcPct val="80000"/>
              </a:lnSpc>
            </a:pPr>
            <a:r>
              <a:rPr lang="en-GB" sz="1800"/>
              <a:t>P(registration|spam)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P(assistance|spam) = 1/8</a:t>
            </a:r>
          </a:p>
          <a:p>
            <a:pPr>
              <a:lnSpc>
                <a:spcPct val="80000"/>
              </a:lnSpc>
            </a:pPr>
            <a:r>
              <a:rPr lang="en-GB" sz="1800"/>
              <a:t>P(symposium|spam)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P(deadline|spam)=0/8</a:t>
            </a:r>
          </a:p>
          <a:p>
            <a:endParaRPr lang="en-GB" sz="1800"/>
          </a:p>
          <a:p>
            <a:endParaRPr lang="en-GB" sz="18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953000" y="4114800"/>
            <a:ext cx="3505200" cy="1666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80000"/>
              </a:lnSpc>
            </a:pPr>
            <a:r>
              <a:rPr lang="en-GB" sz="1800"/>
              <a:t>P(no spam) = 2/4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P(registration|no spam) = 0/7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P(assistance|no spam) = 0/7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P(symposium|no spam) = 2/7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P(deadline|no spam)=1/7</a:t>
            </a: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970632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66769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95C9-4E8A-7D47-9C2A-B0B29E6B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about week 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419D-D2EC-7E4D-BCB5-6957D4E7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What is the role of the distributional hypothesis in training word embeddings?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Words that occur in similar contexts get similar representations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The embeddings get updated while the collection is processed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Randomly sampled non-context words are used as counter-examples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The distributional hypothesis makes word2vec a highly effective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0383D-1B88-F547-B6D0-5D25F512E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235401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he-IL"/>
          </a:p>
        </p:txBody>
      </p:sp>
      <p:sp>
        <p:nvSpPr>
          <p:cNvPr id="3076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US" altLang="he-IL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431305"/>
              </p:ext>
            </p:extLst>
          </p:nvPr>
        </p:nvGraphicFramePr>
        <p:xfrm>
          <a:off x="1046162" y="2913063"/>
          <a:ext cx="32210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292100" progId="Equation.3">
                  <p:embed/>
                </p:oleObj>
              </mc:Choice>
              <mc:Fallback>
                <p:oleObj name="Equation" r:id="rId2" imgW="1714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2" y="2913063"/>
                        <a:ext cx="3221038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984526"/>
              </p:ext>
            </p:extLst>
          </p:nvPr>
        </p:nvGraphicFramePr>
        <p:xfrm>
          <a:off x="990602" y="1830389"/>
          <a:ext cx="27082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700" imgH="419100" progId="Equation.3">
                  <p:embed/>
                </p:oleObj>
              </mc:Choice>
              <mc:Fallback>
                <p:oleObj name="Equation" r:id="rId4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2" y="1830389"/>
                        <a:ext cx="2708275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177997" y="1752601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42823"/>
            <a:endParaRPr lang="en-GB" sz="28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cxnSp>
        <p:nvCxnSpPr>
          <p:cNvPr id="9" name="Curved Connector 8"/>
          <p:cNvCxnSpPr>
            <a:stCxn id="8" idx="2"/>
            <a:endCxn id="3074" idx="1"/>
          </p:cNvCxnSpPr>
          <p:nvPr/>
        </p:nvCxnSpPr>
        <p:spPr>
          <a:xfrm rot="10800000" flipV="1">
            <a:off x="1046163" y="2019301"/>
            <a:ext cx="1131835" cy="1166812"/>
          </a:xfrm>
          <a:prstGeom prst="curvedConnector3">
            <a:avLst>
              <a:gd name="adj1" fmla="val 12019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011982"/>
              </p:ext>
            </p:extLst>
          </p:nvPr>
        </p:nvGraphicFramePr>
        <p:xfrm>
          <a:off x="1030287" y="3505200"/>
          <a:ext cx="651351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67100" imgH="228600" progId="Equation.3">
                  <p:embed/>
                </p:oleObj>
              </mc:Choice>
              <mc:Fallback>
                <p:oleObj name="Equation" r:id="rId6" imgW="346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7" y="3505200"/>
                        <a:ext cx="6513513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889775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GB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1"/>
          </p:nvPr>
        </p:nvSpPr>
        <p:spPr>
          <a:xfrm>
            <a:off x="1295400" y="4114800"/>
            <a:ext cx="3429000" cy="1905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800"/>
              <a:t>P(spam) = 2/4</a:t>
            </a:r>
          </a:p>
          <a:p>
            <a:pPr>
              <a:lnSpc>
                <a:spcPct val="80000"/>
              </a:lnSpc>
            </a:pPr>
            <a:r>
              <a:rPr lang="en-GB" sz="1800"/>
              <a:t>P(registration|spam)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P(assistance|spam) = 1/8</a:t>
            </a:r>
          </a:p>
          <a:p>
            <a:pPr>
              <a:lnSpc>
                <a:spcPct val="80000"/>
              </a:lnSpc>
            </a:pPr>
            <a:r>
              <a:rPr lang="en-GB" sz="1800"/>
              <a:t>P(symposium|spam) = 0/8</a:t>
            </a:r>
          </a:p>
          <a:p>
            <a:pPr>
              <a:lnSpc>
                <a:spcPct val="80000"/>
              </a:lnSpc>
            </a:pPr>
            <a:r>
              <a:rPr lang="en-GB" sz="1800"/>
              <a:t>P(deadline|spam)=0/8</a:t>
            </a:r>
          </a:p>
          <a:p>
            <a:endParaRPr lang="en-GB" sz="1800"/>
          </a:p>
          <a:p>
            <a:endParaRPr lang="en-GB" sz="18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953000" y="4114800"/>
            <a:ext cx="3505200" cy="1666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80000"/>
              </a:lnSpc>
            </a:pPr>
            <a:r>
              <a:rPr lang="en-GB" sz="1800"/>
              <a:t>P(no spam) = 2/4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P(registration|no spam) = 0/7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P(assistance|no spam) = 0/7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P(symposium|no spam) = 2/7</a:t>
            </a:r>
          </a:p>
          <a:p>
            <a:pPr indent="-228600">
              <a:lnSpc>
                <a:spcPct val="80000"/>
              </a:lnSpc>
            </a:pPr>
            <a:r>
              <a:rPr lang="en-GB" sz="1800"/>
              <a:t>P(deadline|no spam)=1/7</a:t>
            </a: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272071"/>
              </p:ext>
            </p:extLst>
          </p:nvPr>
        </p:nvGraphicFramePr>
        <p:xfrm>
          <a:off x="609600" y="19812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863206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he-IL"/>
          </a:p>
        </p:txBody>
      </p:sp>
      <p:sp>
        <p:nvSpPr>
          <p:cNvPr id="3076" name="Rectangle 20"/>
          <p:cNvSpPr>
            <a:spLocks noGrp="1" noChangeArrowheads="1"/>
          </p:cNvSpPr>
          <p:nvPr>
            <p:ph idx="1"/>
          </p:nvPr>
        </p:nvSpPr>
        <p:spPr>
          <a:xfrm>
            <a:off x="457200" y="3962400"/>
            <a:ext cx="8229600" cy="2438400"/>
          </a:xfrm>
        </p:spPr>
        <p:txBody>
          <a:bodyPr>
            <a:normAutofit fontScale="92500" lnSpcReduction="10000"/>
          </a:bodyPr>
          <a:lstStyle/>
          <a:p>
            <a:endParaRPr lang="en-GB" sz="2000"/>
          </a:p>
          <a:p>
            <a:r>
              <a:rPr lang="en-GB" sz="2000"/>
              <a:t>P(spam|registration assistance symposium deadline) = </a:t>
            </a:r>
          </a:p>
          <a:p>
            <a:r>
              <a:rPr lang="en-GB" sz="2000"/>
              <a:t>	2/4 * 0/8 * 1/8 * 0/8 * 0/8 = 0</a:t>
            </a:r>
          </a:p>
          <a:p>
            <a:r>
              <a:rPr lang="en-GB" sz="2000"/>
              <a:t>P(no spam|registration assistance symposium deadline) = </a:t>
            </a:r>
          </a:p>
          <a:p>
            <a:r>
              <a:rPr lang="en-GB" sz="2000"/>
              <a:t>	2/4 * 0/7 * 0/7 * 2/7 * 1/7 = 0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35934"/>
              </p:ext>
            </p:extLst>
          </p:nvPr>
        </p:nvGraphicFramePr>
        <p:xfrm>
          <a:off x="990602" y="1830389"/>
          <a:ext cx="27082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700" imgH="419100" progId="Equation.3">
                  <p:embed/>
                </p:oleObj>
              </mc:Choice>
              <mc:Fallback>
                <p:oleObj name="Equation" r:id="rId2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2" y="1830389"/>
                        <a:ext cx="2708275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177997" y="1752601"/>
            <a:ext cx="9906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42823"/>
            <a:endParaRPr lang="en-GB" sz="28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cxnSp>
        <p:nvCxnSpPr>
          <p:cNvPr id="9" name="Curved Connector 8"/>
          <p:cNvCxnSpPr>
            <a:stCxn id="8" idx="2"/>
          </p:cNvCxnSpPr>
          <p:nvPr/>
        </p:nvCxnSpPr>
        <p:spPr>
          <a:xfrm rot="10800000" flipV="1">
            <a:off x="990601" y="2019300"/>
            <a:ext cx="1187395" cy="1166019"/>
          </a:xfrm>
          <a:prstGeom prst="curvedConnector3">
            <a:avLst>
              <a:gd name="adj1" fmla="val 119252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44897"/>
              </p:ext>
            </p:extLst>
          </p:nvPr>
        </p:nvGraphicFramePr>
        <p:xfrm>
          <a:off x="1046162" y="2913063"/>
          <a:ext cx="32210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500" imgH="292100" progId="Equation.3">
                  <p:embed/>
                </p:oleObj>
              </mc:Choice>
              <mc:Fallback>
                <p:oleObj name="Equation" r:id="rId4" imgW="1714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2" y="2913063"/>
                        <a:ext cx="3221038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749269"/>
              </p:ext>
            </p:extLst>
          </p:nvPr>
        </p:nvGraphicFramePr>
        <p:xfrm>
          <a:off x="1030287" y="3505200"/>
          <a:ext cx="6513513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67100" imgH="228600" progId="Equation.3">
                  <p:embed/>
                </p:oleObj>
              </mc:Choice>
              <mc:Fallback>
                <p:oleObj name="Equation" r:id="rId6" imgW="346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7" y="3505200"/>
                        <a:ext cx="6513513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686857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AutoShap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Problem with Maximum Likelihood Estimate: outcome is zero for a term-class combination that did not occur in the training data</a:t>
            </a:r>
          </a:p>
          <a:p>
            <a:r>
              <a:rPr lang="en-GB"/>
              <a:t>In those cases, multiplication of probabilities for all terms will give a posterior probability of zero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379330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AutoShap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Solution: </a:t>
            </a:r>
            <a:r>
              <a:rPr lang="en-GB">
                <a:solidFill>
                  <a:srgbClr val="3477B2"/>
                </a:solidFill>
              </a:rPr>
              <a:t>add-one smoothing (Laplace smoothing)</a:t>
            </a:r>
            <a:br>
              <a:rPr lang="en-GB">
                <a:solidFill>
                  <a:srgbClr val="3477B2"/>
                </a:solidFill>
              </a:rPr>
            </a:br>
            <a:br>
              <a:rPr lang="en-GB"/>
            </a:br>
            <a:r>
              <a:rPr lang="en-GB"/>
              <a:t>= a uniform prior: assumption that each term occurs one additional time for each class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538888"/>
              </p:ext>
            </p:extLst>
          </p:nvPr>
        </p:nvGraphicFramePr>
        <p:xfrm>
          <a:off x="1633391" y="3581400"/>
          <a:ext cx="2223492" cy="70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5100" imgH="457200" progId="Equation.3">
                  <p:embed/>
                </p:oleObj>
              </mc:Choice>
              <mc:Fallback>
                <p:oleObj name="Equation" r:id="rId2" imgW="1435100" imgH="457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391" y="3581400"/>
                        <a:ext cx="2223492" cy="705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755155"/>
              </p:ext>
            </p:extLst>
          </p:nvPr>
        </p:nvGraphicFramePr>
        <p:xfrm>
          <a:off x="3962400" y="3581400"/>
          <a:ext cx="1751335" cy="70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300" imgH="457200" progId="Equation.3">
                  <p:embed/>
                </p:oleObj>
              </mc:Choice>
              <mc:Fallback>
                <p:oleObj name="Equation" r:id="rId4" imgW="113030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581400"/>
                        <a:ext cx="1751335" cy="705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727869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 txBox="1">
            <a:spLocks/>
          </p:cNvSpPr>
          <p:nvPr/>
        </p:nvSpPr>
        <p:spPr>
          <a:xfrm>
            <a:off x="457200" y="2514600"/>
            <a:ext cx="7696200" cy="3733800"/>
          </a:xfrm>
          <a:prstGeom prst="rect">
            <a:avLst/>
          </a:prstGeom>
        </p:spPr>
        <p:txBody>
          <a:bodyPr vert="horz" lIns="91422" tIns="45711" rIns="91422" bIns="45711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P(spam)		 = 2/4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registration|spam</a:t>
            </a:r>
            <a:r>
              <a:rPr lang="en-GB" sz="1700" dirty="0">
                <a:sym typeface="American Typewriter" charset="0"/>
              </a:rPr>
              <a:t>) 	=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assistance|spam</a:t>
            </a:r>
            <a:r>
              <a:rPr lang="en-GB" sz="1700" dirty="0">
                <a:sym typeface="American Typewriter" charset="0"/>
              </a:rPr>
              <a:t>) 	=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symposium|spam</a:t>
            </a:r>
            <a:r>
              <a:rPr lang="en-GB" sz="1700" dirty="0">
                <a:sym typeface="American Typewriter" charset="0"/>
              </a:rPr>
              <a:t>)	=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deadline|spam</a:t>
            </a:r>
            <a:r>
              <a:rPr lang="en-GB" sz="1700" dirty="0">
                <a:sym typeface="American Typewriter" charset="0"/>
              </a:rPr>
              <a:t>)		=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endParaRPr lang="en-GB" sz="1700" dirty="0">
              <a:sym typeface="American Typewriter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953002" y="1447800"/>
            <a:ext cx="4724400" cy="4526280"/>
          </a:xfrm>
          <a:prstGeom prst="rect">
            <a:avLst/>
          </a:prstGeom>
        </p:spPr>
        <p:txBody>
          <a:bodyPr lIns="91422" tIns="45711" rIns="91422" bIns="45711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E311A"/>
              </a:buClr>
            </a:pPr>
            <a:endParaRPr lang="en-GB" sz="20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36303"/>
              </p:ext>
            </p:extLst>
          </p:nvPr>
        </p:nvGraphicFramePr>
        <p:xfrm>
          <a:off x="457200" y="3048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519176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 txBox="1">
            <a:spLocks/>
          </p:cNvSpPr>
          <p:nvPr/>
        </p:nvSpPr>
        <p:spPr>
          <a:xfrm>
            <a:off x="457200" y="2514600"/>
            <a:ext cx="7696200" cy="3886200"/>
          </a:xfrm>
          <a:prstGeom prst="rect">
            <a:avLst/>
          </a:prstGeom>
        </p:spPr>
        <p:txBody>
          <a:bodyPr vert="horz" lIns="91422" tIns="45711" rIns="91422" bIns="45711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P(spam)		 = 2/4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registration|spam</a:t>
            </a:r>
            <a:r>
              <a:rPr lang="en-GB" sz="1700" dirty="0">
                <a:sym typeface="American Typewriter" charset="0"/>
              </a:rPr>
              <a:t>) 	= (0+1)/(8+11)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assistance|spam</a:t>
            </a:r>
            <a:r>
              <a:rPr lang="en-GB" sz="1700" dirty="0">
                <a:sym typeface="American Typewriter" charset="0"/>
              </a:rPr>
              <a:t>) 	= (1+1)/(8+11)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symposium|spam</a:t>
            </a:r>
            <a:r>
              <a:rPr lang="en-GB" sz="1700" dirty="0">
                <a:sym typeface="American Typewriter" charset="0"/>
              </a:rPr>
              <a:t>)	= (0+1)/(8+11)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deadline|spam</a:t>
            </a:r>
            <a:r>
              <a:rPr lang="en-GB" sz="1700" dirty="0">
                <a:sym typeface="American Typewriter" charset="0"/>
              </a:rPr>
              <a:t>)		= (0+1)/(8+11)</a:t>
            </a:r>
          </a:p>
          <a:p>
            <a:pPr marL="0" indent="0">
              <a:spcBef>
                <a:spcPts val="1800"/>
              </a:spcBef>
              <a:buNone/>
            </a:pPr>
            <a:endParaRPr lang="en-GB" sz="1700" dirty="0">
              <a:sym typeface="American Typewriter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953002" y="1447800"/>
            <a:ext cx="4724400" cy="4526280"/>
          </a:xfrm>
          <a:prstGeom prst="rect">
            <a:avLst/>
          </a:prstGeom>
        </p:spPr>
        <p:txBody>
          <a:bodyPr lIns="91422" tIns="45711" rIns="91422" bIns="45711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E311A"/>
              </a:buClr>
            </a:pPr>
            <a:endParaRPr lang="en-GB" sz="20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733176"/>
              </p:ext>
            </p:extLst>
          </p:nvPr>
        </p:nvGraphicFramePr>
        <p:xfrm>
          <a:off x="457200" y="3048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037073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/>
          <p:cNvSpPr txBox="1">
            <a:spLocks/>
          </p:cNvSpPr>
          <p:nvPr/>
        </p:nvSpPr>
        <p:spPr>
          <a:xfrm>
            <a:off x="457200" y="2514600"/>
            <a:ext cx="7696200" cy="3886200"/>
          </a:xfrm>
          <a:prstGeom prst="rect">
            <a:avLst/>
          </a:prstGeom>
        </p:spPr>
        <p:txBody>
          <a:bodyPr vert="horz" lIns="91422" tIns="45711" rIns="91422" bIns="45711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P(spam)		 = 2/4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registration|spam</a:t>
            </a:r>
            <a:r>
              <a:rPr lang="en-GB" sz="1700" dirty="0">
                <a:sym typeface="American Typewriter" charset="0"/>
              </a:rPr>
              <a:t>) 	= (0+1)/(8+11)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assistance|spam</a:t>
            </a:r>
            <a:r>
              <a:rPr lang="en-GB" sz="1700" dirty="0">
                <a:sym typeface="American Typewriter" charset="0"/>
              </a:rPr>
              <a:t>) 	= (1+1)/(8+11)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symposium|spam</a:t>
            </a:r>
            <a:r>
              <a:rPr lang="en-GB" sz="1700" dirty="0">
                <a:sym typeface="American Typewriter" charset="0"/>
              </a:rPr>
              <a:t>)	= (0+1)/(8+11)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deadline|spam</a:t>
            </a:r>
            <a:r>
              <a:rPr lang="en-GB" sz="1700" dirty="0">
                <a:sym typeface="American Typewriter" charset="0"/>
              </a:rPr>
              <a:t>)		= (0+1)/(8+11)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endParaRPr lang="en-GB" sz="1700" dirty="0">
              <a:sym typeface="American Typewriter" charset="0"/>
            </a:endParaRP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P(</a:t>
            </a:r>
            <a:r>
              <a:rPr lang="en-GB" sz="1700" dirty="0" err="1">
                <a:sym typeface="American Typewriter" charset="0"/>
              </a:rPr>
              <a:t>spam|registration</a:t>
            </a:r>
            <a:r>
              <a:rPr lang="en-GB" sz="1700" dirty="0">
                <a:sym typeface="American Typewriter" charset="0"/>
              </a:rPr>
              <a:t> assistance symposium deadline) = </a:t>
            </a:r>
          </a:p>
          <a:p>
            <a:pPr marL="228600">
              <a:spcBef>
                <a:spcPts val="1800"/>
              </a:spcBef>
              <a:buFont typeface="Wingdings" pitchFamily="2" charset="2"/>
              <a:buChar char="Ø"/>
            </a:pPr>
            <a:r>
              <a:rPr lang="en-GB" sz="1700" dirty="0">
                <a:sym typeface="American Typewriter" charset="0"/>
              </a:rPr>
              <a:t>	2/4 * 1/19 * 2/19 * 1/19 * 1/19 = 7.67 * 10</a:t>
            </a:r>
            <a:r>
              <a:rPr lang="en-GB" sz="1700" baseline="30000" dirty="0">
                <a:sym typeface="American Typewriter" charset="0"/>
              </a:rPr>
              <a:t>-6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953002" y="1447800"/>
            <a:ext cx="4724400" cy="4526280"/>
          </a:xfrm>
          <a:prstGeom prst="rect">
            <a:avLst/>
          </a:prstGeom>
        </p:spPr>
        <p:txBody>
          <a:bodyPr lIns="91422" tIns="45711" rIns="91422" bIns="45711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E311A"/>
              </a:buClr>
            </a:pPr>
            <a:endParaRPr lang="en-GB" sz="2000">
              <a:solidFill>
                <a:srgbClr val="FFFFFF"/>
              </a:solidFill>
              <a:latin typeface="Arial"/>
              <a:sym typeface="American Typewriter" charset="0"/>
            </a:endParaRPr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/>
        </p:nvGraphicFramePr>
        <p:xfrm>
          <a:off x="457200" y="3048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480062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2690" y="2528291"/>
            <a:ext cx="7772400" cy="3611563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GB" sz="1800">
                <a:sym typeface="American Typewriter" charset="0"/>
              </a:rPr>
              <a:t>P(no spam) 		= 2/4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P(registration|no spam) 	=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P(assistance|no spam) 	=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P(symposium|no spam)	=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P(deadline|no spam)	=</a:t>
            </a:r>
          </a:p>
          <a:p>
            <a:pPr marL="228600" indent="-228600"/>
            <a:endParaRPr lang="en-GB" sz="1800">
              <a:sym typeface="American Typewriter" charset="0"/>
            </a:endParaRPr>
          </a:p>
          <a:p>
            <a:pPr marL="228600" indent="-228600"/>
            <a:endParaRPr lang="en-GB" sz="1800">
              <a:sym typeface="American Typewriter" charset="0"/>
            </a:endParaRPr>
          </a:p>
          <a:p>
            <a:pPr marL="0" indent="0">
              <a:buNone/>
            </a:pPr>
            <a:r>
              <a:rPr lang="en-GB" sz="1800">
                <a:sym typeface="American Typewriter" charset="0"/>
              </a:rPr>
              <a:t>	</a:t>
            </a:r>
            <a:endParaRPr lang="en-GB" sz="1800" dirty="0">
              <a:sym typeface="American Typewriter" charset="0"/>
            </a:endParaRP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0420061"/>
              </p:ext>
            </p:extLst>
          </p:nvPr>
        </p:nvGraphicFramePr>
        <p:xfrm>
          <a:off x="457200" y="3048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D9F1BA32-1042-D245-A289-08C511988DB3}"/>
              </a:ext>
            </a:extLst>
          </p:cNvPr>
          <p:cNvSpPr txBox="1">
            <a:spLocks noChangeArrowheads="1"/>
          </p:cNvSpPr>
          <p:nvPr/>
        </p:nvSpPr>
        <p:spPr>
          <a:xfrm>
            <a:off x="4953000" y="2909286"/>
            <a:ext cx="3581400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Exercise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6882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514600"/>
            <a:ext cx="7772400" cy="3611563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GB" sz="1800">
                <a:sym typeface="American Typewriter" charset="0"/>
              </a:rPr>
              <a:t>P(no spam) 		= 2/4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P(registration|no spam) 	= (0+1)/(7+11)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P(assistance|no spam) 	= (0+1)/(7+11)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P(symposium|no spam)	= (2+1)/(7+11)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P(deadline|no spam)	=(1+1/7+11)</a:t>
            </a:r>
          </a:p>
          <a:p>
            <a:pPr marL="228600" indent="-228600"/>
            <a:endParaRPr lang="en-GB" sz="1800">
              <a:sym typeface="American Typewriter" charset="0"/>
            </a:endParaRPr>
          </a:p>
          <a:p>
            <a:pPr marL="228600" indent="-228600"/>
            <a:r>
              <a:rPr lang="en-GB" sz="1800">
                <a:sym typeface="American Typewriter" charset="0"/>
              </a:rPr>
              <a:t>P(no spam|registration assistance symposium deadline) = </a:t>
            </a:r>
          </a:p>
          <a:p>
            <a:pPr marL="228600" indent="-228600"/>
            <a:r>
              <a:rPr lang="en-GB" sz="1800">
                <a:sym typeface="American Typewriter" charset="0"/>
              </a:rPr>
              <a:t>	2/4 * 1/18 * 1/18 * 3/18 * 2/18 = 2.86 * 10</a:t>
            </a:r>
            <a:r>
              <a:rPr lang="en-GB" sz="1800" baseline="30000">
                <a:sym typeface="American Typewriter" charset="0"/>
              </a:rPr>
              <a:t>-5</a:t>
            </a:r>
            <a:endParaRPr lang="en-GB" sz="1800" baseline="30000" dirty="0">
              <a:sym typeface="American Typewriter" charset="0"/>
            </a:endParaRPr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478982"/>
              </p:ext>
            </p:extLst>
          </p:nvPr>
        </p:nvGraphicFramePr>
        <p:xfrm>
          <a:off x="457200" y="304800"/>
          <a:ext cx="7620000" cy="19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Doc id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Content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Class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1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urgent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interest 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urgent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2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assistance </a:t>
                      </a:r>
                      <a:r>
                        <a:rPr lang="en-GB" sz="1400" b="0" i="0" kern="1200" baseline="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interest deposit</a:t>
                      </a:r>
                      <a:r>
                        <a:rPr lang="en-GB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r>
                        <a:rPr lang="en-GB" sz="1400" noProof="0"/>
                        <a:t>3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symposium defence june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414">
                <a:tc>
                  <a:txBody>
                    <a:bodyPr/>
                    <a:lstStyle/>
                    <a:p>
                      <a:r>
                        <a:rPr lang="en-GB" sz="1400" noProof="0"/>
                        <a:t>4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siks</a:t>
                      </a:r>
                      <a:r>
                        <a:rPr lang="en-GB" sz="1400" baseline="0" noProof="0"/>
                        <a:t> symposium deadline june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No spam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421">
                <a:tc>
                  <a:txBody>
                    <a:bodyPr/>
                    <a:lstStyle/>
                    <a:p>
                      <a:r>
                        <a:rPr lang="en-GB" sz="1400" noProof="0"/>
                        <a:t>5</a:t>
                      </a:r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/>
                        <a:t>registration</a:t>
                      </a:r>
                      <a:r>
                        <a:rPr lang="en-GB" sz="1400" baseline="0" noProof="0"/>
                        <a:t> assistance symposium deadline</a:t>
                      </a:r>
                      <a:endParaRPr lang="en-GB" sz="1400" noProof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?</a:t>
                      </a:r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72053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75D5-CCAB-0D4A-BDA1-76A48F27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about week 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03EB1-A9C7-2C42-9AD7-04163312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Did you work on the exercise of week 3 (embeddings tutorial)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Yes, I completed it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Yes, I completed at least half of it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Yes, I started it</a:t>
            </a:r>
          </a:p>
          <a:p>
            <a:pPr marL="685800" lvl="1" indent="-457200">
              <a:buFont typeface="+mj-lt"/>
              <a:buAutoNum type="alphaLcPeriod"/>
            </a:pPr>
            <a:r>
              <a:rPr lang="en-GB"/>
              <a:t>No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04278-8035-9444-AB07-C8A3095F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100649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  <a:p>
            <a:pPr marL="228600"/>
            <a:r>
              <a:rPr lang="en-GB" sz="2000" dirty="0"/>
              <a:t>P(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= </a:t>
            </a:r>
            <a:r>
              <a:rPr lang="en-GB" sz="2000" dirty="0">
                <a:sym typeface="American Typewriter" charset="0"/>
              </a:rPr>
              <a:t>7.67 * 10</a:t>
            </a:r>
            <a:r>
              <a:rPr lang="en-GB" sz="2000" baseline="30000" dirty="0">
                <a:sym typeface="American Typewriter" charset="0"/>
              </a:rPr>
              <a:t>-6</a:t>
            </a:r>
          </a:p>
          <a:p>
            <a:pPr marL="228600"/>
            <a:r>
              <a:rPr lang="en-GB" sz="2000" dirty="0"/>
              <a:t>P(no 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= </a:t>
            </a:r>
            <a:r>
              <a:rPr lang="en-GB" sz="2000">
                <a:sym typeface="American Typewriter" charset="0"/>
              </a:rPr>
              <a:t>2.86 * 10</a:t>
            </a:r>
            <a:r>
              <a:rPr lang="en-GB" sz="2000" baseline="30000">
                <a:sym typeface="American Typewriter" charset="0"/>
              </a:rPr>
              <a:t>-5</a:t>
            </a:r>
            <a:endParaRPr lang="en-GB" sz="2000" baseline="30000" dirty="0">
              <a:sym typeface="American Typewriter" charset="0"/>
            </a:endParaRP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ym typeface="American Typewriter" charset="0"/>
              </a:rPr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923740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  <a:p>
            <a:pPr marL="228600"/>
            <a:r>
              <a:rPr lang="en-GB" sz="2000" dirty="0"/>
              <a:t>P(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= </a:t>
            </a:r>
            <a:r>
              <a:rPr lang="en-GB" sz="2000" dirty="0">
                <a:sym typeface="American Typewriter" charset="0"/>
              </a:rPr>
              <a:t>7.67 * 10</a:t>
            </a:r>
            <a:r>
              <a:rPr lang="en-GB" sz="2000" baseline="30000" dirty="0">
                <a:sym typeface="American Typewriter" charset="0"/>
              </a:rPr>
              <a:t>-6</a:t>
            </a:r>
          </a:p>
          <a:p>
            <a:pPr marL="228600"/>
            <a:r>
              <a:rPr lang="en-GB" sz="2000" dirty="0"/>
              <a:t>P(no 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= </a:t>
            </a:r>
            <a:r>
              <a:rPr lang="en-GB" sz="2000">
                <a:sym typeface="American Typewriter" charset="0"/>
              </a:rPr>
              <a:t>2.86 * 10</a:t>
            </a:r>
            <a:r>
              <a:rPr lang="en-GB" sz="2000" baseline="30000">
                <a:sym typeface="American Typewriter" charset="0"/>
              </a:rPr>
              <a:t>-5</a:t>
            </a:r>
            <a:endParaRPr lang="en-GB" sz="2000" baseline="30000" dirty="0">
              <a:sym typeface="American Typewriter" charset="0"/>
            </a:endParaRPr>
          </a:p>
          <a:p>
            <a:endParaRPr lang="en-GB" sz="2000" dirty="0"/>
          </a:p>
          <a:p>
            <a:r>
              <a:rPr lang="en-GB" sz="2000" dirty="0"/>
              <a:t>P(no 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 &gt; </a:t>
            </a:r>
            <a:br>
              <a:rPr lang="en-GB" sz="2000" dirty="0"/>
            </a:br>
            <a:r>
              <a:rPr lang="en-GB" sz="2000" dirty="0"/>
              <a:t>P(</a:t>
            </a:r>
            <a:r>
              <a:rPr lang="en-GB" sz="2000" dirty="0" err="1"/>
              <a:t>spam|registration</a:t>
            </a:r>
            <a:r>
              <a:rPr lang="en-GB" sz="2000" dirty="0"/>
              <a:t> assistance symposium deadline) 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 This message is no spam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ym typeface="American Typewriter" charset="0"/>
              </a:rPr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147420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he-IL"/>
          </a:p>
        </p:txBody>
      </p:sp>
      <p:sp>
        <p:nvSpPr>
          <p:cNvPr id="3076" name="Rectangle 20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he-IL" dirty="0"/>
              <a:t>Assumptions:</a:t>
            </a:r>
          </a:p>
          <a:p>
            <a:pPr lvl="1"/>
            <a:r>
              <a:rPr lang="en-US" altLang="he-IL" dirty="0"/>
              <a:t>Conditional Independence Assumption: features are independent of each other given the class:</a:t>
            </a:r>
          </a:p>
          <a:p>
            <a:pPr marL="268287" lvl="1" indent="0">
              <a:buNone/>
            </a:pPr>
            <a:endParaRPr lang="en-US" altLang="he-IL" dirty="0"/>
          </a:p>
          <a:p>
            <a:pPr lvl="1"/>
            <a:endParaRPr lang="en-US" altLang="he-IL" dirty="0"/>
          </a:p>
          <a:p>
            <a:pPr lvl="1"/>
            <a:r>
              <a:rPr lang="en-US" altLang="he-IL" dirty="0"/>
              <a:t>Positional Independence Assumption: the conditional probabilities of a term are the same, independent of the position in the document</a:t>
            </a:r>
          </a:p>
          <a:p>
            <a:endParaRPr lang="en-US" altLang="he-IL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432305"/>
              </p:ext>
            </p:extLst>
          </p:nvPr>
        </p:nvGraphicFramePr>
        <p:xfrm>
          <a:off x="914400" y="3276600"/>
          <a:ext cx="6893719" cy="41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70300" imgH="228600" progId="Equation.3">
                  <p:embed/>
                </p:oleObj>
              </mc:Choice>
              <mc:Fallback>
                <p:oleObj name="Equation" r:id="rId2" imgW="3670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76600"/>
                        <a:ext cx="6893719" cy="419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029642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Naive Bayes Classification</a:t>
            </a:r>
            <a:endParaRPr lang="en-US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Classification results of Naive Bayes (the class with maximum posterior probability) are usually fairly accurate</a:t>
            </a:r>
          </a:p>
          <a:p>
            <a:r>
              <a:rPr lang="en-US" altLang="en-US"/>
              <a:t>However, due to the inadequacy of the conditional independence assumption, the actual posterior-probability numerical estimates are not</a:t>
            </a:r>
          </a:p>
          <a:p>
            <a:pPr lvl="1"/>
            <a:r>
              <a:rPr lang="en-US" altLang="en-US"/>
              <a:t>Output probabilities are generally very close to 0 or 1</a:t>
            </a:r>
          </a:p>
          <a:p>
            <a:r>
              <a:rPr lang="en-US" altLang="en-US"/>
              <a:t>Correct estimation </a:t>
            </a:r>
            <a:r>
              <a:rPr lang="en-US" altLang="en-US">
                <a:sym typeface="Symbol" pitchFamily="18" charset="2"/>
              </a:rPr>
              <a:t></a:t>
            </a:r>
            <a:r>
              <a:rPr lang="en-US" altLang="en-US"/>
              <a:t> accurate prediction, but correct probability estimation is NOT necessary for accurate prediction (just need right ordering of probabilities)</a:t>
            </a:r>
          </a:p>
          <a:p>
            <a:r>
              <a:rPr lang="en-US" altLang="en-US">
                <a:solidFill>
                  <a:srgbClr val="3477B2"/>
                </a:solidFill>
              </a:rPr>
              <a:t>A good baseline for text classification</a:t>
            </a:r>
          </a:p>
          <a:p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77823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974860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J&amp;M Section 4.7, 4.8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900107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 data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use a held-out test set for evaluation. </a:t>
            </a:r>
          </a:p>
          <a:p>
            <a:pPr lvl="1"/>
            <a:r>
              <a:rPr lang="en-GB" dirty="0"/>
              <a:t>Prevents </a:t>
            </a:r>
            <a:r>
              <a:rPr lang="en-GB" dirty="0" err="1"/>
              <a:t>overfitting</a:t>
            </a:r>
            <a:r>
              <a:rPr lang="en-GB" dirty="0"/>
              <a:t> on the training set</a:t>
            </a:r>
          </a:p>
          <a:p>
            <a:pPr lvl="1"/>
            <a:r>
              <a:rPr lang="en-GB" dirty="0"/>
              <a:t>‘Fair’ evaluation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249476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 data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use a held-out test set for evaluation. </a:t>
            </a:r>
          </a:p>
          <a:p>
            <a:pPr lvl="1"/>
            <a:r>
              <a:rPr lang="en-GB" dirty="0"/>
              <a:t>Prevents </a:t>
            </a:r>
            <a:r>
              <a:rPr lang="en-GB" dirty="0" err="1"/>
              <a:t>overfitting</a:t>
            </a:r>
            <a:r>
              <a:rPr lang="en-GB" dirty="0"/>
              <a:t> on the training set</a:t>
            </a:r>
          </a:p>
          <a:p>
            <a:pPr lvl="1"/>
            <a:r>
              <a:rPr lang="en-GB" dirty="0"/>
              <a:t>‘Fair’ evaluation</a:t>
            </a:r>
          </a:p>
          <a:p>
            <a:pPr lvl="1"/>
            <a:endParaRPr lang="en-GB" dirty="0"/>
          </a:p>
          <a:p>
            <a:r>
              <a:rPr lang="en-GB" dirty="0"/>
              <a:t>How?</a:t>
            </a:r>
          </a:p>
          <a:p>
            <a:pPr lvl="1"/>
            <a:r>
              <a:rPr lang="en-GB" dirty="0"/>
              <a:t>Split the example data in a training set and a test set</a:t>
            </a:r>
          </a:p>
          <a:p>
            <a:pPr lvl="1"/>
            <a:r>
              <a:rPr lang="en-GB" dirty="0"/>
              <a:t>E.g. 80% for training and 20% for testing</a:t>
            </a:r>
          </a:p>
          <a:p>
            <a:pPr lvl="1"/>
            <a:r>
              <a:rPr lang="en-GB" dirty="0"/>
              <a:t>Or, in the case of small datasets, a rotating 20% (cross validation)</a:t>
            </a:r>
          </a:p>
          <a:p>
            <a:pPr lvl="1"/>
            <a:r>
              <a:rPr lang="en-GB" dirty="0"/>
              <a:t>Define the features and train the classifier on the train set</a:t>
            </a:r>
          </a:p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620584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is accuracy often not suitable?</a:t>
            </a:r>
          </a:p>
          <a:p>
            <a:pPr lvl="1"/>
            <a:r>
              <a:rPr lang="en-GB" dirty="0">
                <a:sym typeface="Wingdings" pitchFamily="2" charset="2"/>
              </a:rPr>
              <a:t>The 2 classes are often unbalanced. High accuracy in one class might mean low accuracy in the other class</a:t>
            </a:r>
          </a:p>
          <a:p>
            <a:pPr lvl="1"/>
            <a:r>
              <a:rPr lang="en-GB" dirty="0">
                <a:sym typeface="Wingdings" pitchFamily="2" charset="2"/>
              </a:rPr>
              <a:t>Also, we might be more interested in correctness of the labels than in completeness of the labels, or vice versa</a:t>
            </a:r>
          </a:p>
          <a:p>
            <a:r>
              <a:rPr lang="en-GB" dirty="0">
                <a:sym typeface="Wingdings" pitchFamily="2" charset="2"/>
              </a:rPr>
              <a:t>Alternative: use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precision and recall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63119734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Precision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04800" y="1981200"/>
            <a:ext cx="4876800" cy="2438400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/>
              <a:t>Human classification = reference (true)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8000" dirty="0"/>
              <a:t>Automatic classification</a:t>
            </a:r>
          </a:p>
        </p:txBody>
      </p:sp>
      <p:grpSp>
        <p:nvGrpSpPr>
          <p:cNvPr id="20" name="Group 30"/>
          <p:cNvGrpSpPr/>
          <p:nvPr/>
        </p:nvGrpSpPr>
        <p:grpSpPr>
          <a:xfrm>
            <a:off x="4076355" y="2438400"/>
            <a:ext cx="895350" cy="762000"/>
            <a:chOff x="7124700" y="4724400"/>
            <a:chExt cx="895350" cy="762000"/>
          </a:xfrm>
        </p:grpSpPr>
        <p:sp>
          <p:nvSpPr>
            <p:cNvPr id="21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Line Callout 2 21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Line Callout 2 22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1561756" y="2438400"/>
            <a:ext cx="895350" cy="762000"/>
            <a:chOff x="4610100" y="4724400"/>
            <a:chExt cx="895350" cy="762000"/>
          </a:xfrm>
        </p:grpSpPr>
        <p:sp>
          <p:nvSpPr>
            <p:cNvPr id="25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Line Callout 2 25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Line Callout 2 26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Line Callout 2 27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19055" y="2438400"/>
            <a:ext cx="895350" cy="762000"/>
            <a:chOff x="5867400" y="4724400"/>
            <a:chExt cx="895350" cy="762000"/>
          </a:xfrm>
        </p:grpSpPr>
        <p:sp>
          <p:nvSpPr>
            <p:cNvPr id="30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Line Callout 2 30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26"/>
          <p:cNvGrpSpPr/>
          <p:nvPr/>
        </p:nvGrpSpPr>
        <p:grpSpPr>
          <a:xfrm>
            <a:off x="290142" y="2438400"/>
            <a:ext cx="895350" cy="762000"/>
            <a:chOff x="2095500" y="4724400"/>
            <a:chExt cx="895350" cy="762000"/>
          </a:xfrm>
        </p:grpSpPr>
        <p:sp>
          <p:nvSpPr>
            <p:cNvPr id="53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Line Callout 2 54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28"/>
          <p:cNvGrpSpPr/>
          <p:nvPr/>
        </p:nvGrpSpPr>
        <p:grpSpPr>
          <a:xfrm>
            <a:off x="1554625" y="4343400"/>
            <a:ext cx="895350" cy="762000"/>
            <a:chOff x="4610100" y="4724400"/>
            <a:chExt cx="895350" cy="762000"/>
          </a:xfrm>
        </p:grpSpPr>
        <p:sp>
          <p:nvSpPr>
            <p:cNvPr id="61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Line Callout 2 62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Line Callout 2 63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26"/>
          <p:cNvGrpSpPr/>
          <p:nvPr/>
        </p:nvGrpSpPr>
        <p:grpSpPr>
          <a:xfrm>
            <a:off x="283012" y="4343400"/>
            <a:ext cx="895350" cy="762000"/>
            <a:chOff x="2095500" y="4724400"/>
            <a:chExt cx="895350" cy="762000"/>
          </a:xfrm>
        </p:grpSpPr>
        <p:sp>
          <p:nvSpPr>
            <p:cNvPr id="69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28"/>
          <p:cNvGrpSpPr/>
          <p:nvPr/>
        </p:nvGrpSpPr>
        <p:grpSpPr>
          <a:xfrm>
            <a:off x="4076355" y="4343400"/>
            <a:ext cx="895350" cy="762000"/>
            <a:chOff x="4610100" y="4724400"/>
            <a:chExt cx="895350" cy="762000"/>
          </a:xfrm>
        </p:grpSpPr>
        <p:sp>
          <p:nvSpPr>
            <p:cNvPr id="77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Line Callout 2 77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Line Callout 2 7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26"/>
          <p:cNvGrpSpPr/>
          <p:nvPr/>
        </p:nvGrpSpPr>
        <p:grpSpPr>
          <a:xfrm>
            <a:off x="2819055" y="4343400"/>
            <a:ext cx="895350" cy="762000"/>
            <a:chOff x="2095500" y="4724400"/>
            <a:chExt cx="895350" cy="762000"/>
          </a:xfrm>
        </p:grpSpPr>
        <p:sp>
          <p:nvSpPr>
            <p:cNvPr id="82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422931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week 3 </a:t>
            </a:r>
            <a:r>
              <a:rPr lang="mr-IN"/>
              <a:t>–</a:t>
            </a:r>
            <a:r>
              <a:rPr lang="en-GB"/>
              <a:t> word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https://www.guru99.com/word-embedding-word2vec.html</a:t>
            </a:r>
            <a:endParaRPr lang="en-GB"/>
          </a:p>
          <a:p>
            <a:r>
              <a:rPr lang="en-GB"/>
              <a:t>Please contact the TAs if you encountered any difficulties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13377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Precision and recall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>
          <a:xfrm>
            <a:off x="5562600" y="1905000"/>
            <a:ext cx="3124200" cy="4221163"/>
          </a:xfrm>
        </p:spPr>
        <p:txBody>
          <a:bodyPr>
            <a:normAutofit/>
          </a:bodyPr>
          <a:lstStyle/>
          <a:p>
            <a:r>
              <a:rPr lang="en-GB" dirty="0"/>
              <a:t>8 true categories</a:t>
            </a:r>
          </a:p>
          <a:p>
            <a:pPr lvl="1"/>
            <a:r>
              <a:rPr lang="en-GB" dirty="0"/>
              <a:t>of which 5 assigned</a:t>
            </a:r>
          </a:p>
          <a:p>
            <a:pPr lvl="1"/>
            <a:r>
              <a:rPr lang="en-GB" dirty="0"/>
              <a:t>Recall = 5/8 </a:t>
            </a:r>
          </a:p>
          <a:p>
            <a:r>
              <a:rPr lang="en-GB" dirty="0"/>
              <a:t>6 assigned categories</a:t>
            </a:r>
          </a:p>
          <a:p>
            <a:pPr lvl="1"/>
            <a:r>
              <a:rPr lang="en-GB" dirty="0"/>
              <a:t>of which 5 correct</a:t>
            </a:r>
          </a:p>
          <a:p>
            <a:pPr lvl="1"/>
            <a:r>
              <a:rPr lang="en-GB" dirty="0"/>
              <a:t>Precision = 5/6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04800" y="1981200"/>
            <a:ext cx="4876800" cy="2438400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/>
              <a:t>Human classification = reference (true)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8000" dirty="0"/>
              <a:t>Automatic classification</a:t>
            </a:r>
          </a:p>
        </p:txBody>
      </p:sp>
      <p:grpSp>
        <p:nvGrpSpPr>
          <p:cNvPr id="20" name="Group 30"/>
          <p:cNvGrpSpPr/>
          <p:nvPr/>
        </p:nvGrpSpPr>
        <p:grpSpPr>
          <a:xfrm>
            <a:off x="4076355" y="2438400"/>
            <a:ext cx="895350" cy="762000"/>
            <a:chOff x="7124700" y="4724400"/>
            <a:chExt cx="895350" cy="762000"/>
          </a:xfrm>
        </p:grpSpPr>
        <p:sp>
          <p:nvSpPr>
            <p:cNvPr id="21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Line Callout 2 21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Line Callout 2 22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1561756" y="2438400"/>
            <a:ext cx="895350" cy="762000"/>
            <a:chOff x="4610100" y="4724400"/>
            <a:chExt cx="895350" cy="762000"/>
          </a:xfrm>
        </p:grpSpPr>
        <p:sp>
          <p:nvSpPr>
            <p:cNvPr id="25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Line Callout 2 25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Line Callout 2 26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Line Callout 2 27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19055" y="2438400"/>
            <a:ext cx="895350" cy="762000"/>
            <a:chOff x="5867400" y="4724400"/>
            <a:chExt cx="895350" cy="762000"/>
          </a:xfrm>
        </p:grpSpPr>
        <p:sp>
          <p:nvSpPr>
            <p:cNvPr id="30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Line Callout 2 30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26"/>
          <p:cNvGrpSpPr/>
          <p:nvPr/>
        </p:nvGrpSpPr>
        <p:grpSpPr>
          <a:xfrm>
            <a:off x="290142" y="2438400"/>
            <a:ext cx="895350" cy="762000"/>
            <a:chOff x="2095500" y="4724400"/>
            <a:chExt cx="895350" cy="762000"/>
          </a:xfrm>
        </p:grpSpPr>
        <p:sp>
          <p:nvSpPr>
            <p:cNvPr id="53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Line Callout 2 54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28"/>
          <p:cNvGrpSpPr/>
          <p:nvPr/>
        </p:nvGrpSpPr>
        <p:grpSpPr>
          <a:xfrm>
            <a:off x="1554625" y="4343400"/>
            <a:ext cx="895350" cy="762000"/>
            <a:chOff x="4610100" y="4724400"/>
            <a:chExt cx="895350" cy="762000"/>
          </a:xfrm>
        </p:grpSpPr>
        <p:sp>
          <p:nvSpPr>
            <p:cNvPr id="61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Line Callout 2 62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Line Callout 2 63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26"/>
          <p:cNvGrpSpPr/>
          <p:nvPr/>
        </p:nvGrpSpPr>
        <p:grpSpPr>
          <a:xfrm>
            <a:off x="283012" y="4343400"/>
            <a:ext cx="895350" cy="762000"/>
            <a:chOff x="2095500" y="4724400"/>
            <a:chExt cx="895350" cy="762000"/>
          </a:xfrm>
        </p:grpSpPr>
        <p:sp>
          <p:nvSpPr>
            <p:cNvPr id="69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28"/>
          <p:cNvGrpSpPr/>
          <p:nvPr/>
        </p:nvGrpSpPr>
        <p:grpSpPr>
          <a:xfrm>
            <a:off x="4076355" y="4343400"/>
            <a:ext cx="895350" cy="762000"/>
            <a:chOff x="4610100" y="4724400"/>
            <a:chExt cx="895350" cy="762000"/>
          </a:xfrm>
        </p:grpSpPr>
        <p:sp>
          <p:nvSpPr>
            <p:cNvPr id="77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Line Callout 2 77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Line Callout 2 7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26"/>
          <p:cNvGrpSpPr/>
          <p:nvPr/>
        </p:nvGrpSpPr>
        <p:grpSpPr>
          <a:xfrm>
            <a:off x="2819055" y="4343400"/>
            <a:ext cx="895350" cy="762000"/>
            <a:chOff x="2095500" y="4724400"/>
            <a:chExt cx="895350" cy="762000"/>
          </a:xfrm>
        </p:grpSpPr>
        <p:sp>
          <p:nvSpPr>
            <p:cNvPr id="82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303391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Precision and recall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>
          <a:xfrm>
            <a:off x="5562600" y="1905000"/>
            <a:ext cx="3124200" cy="4221163"/>
          </a:xfrm>
        </p:spPr>
        <p:txBody>
          <a:bodyPr>
            <a:normAutofit/>
          </a:bodyPr>
          <a:lstStyle/>
          <a:p>
            <a:r>
              <a:rPr lang="en-GB" dirty="0"/>
              <a:t>8 true categories</a:t>
            </a:r>
          </a:p>
          <a:p>
            <a:pPr lvl="1"/>
            <a:r>
              <a:rPr lang="en-GB" dirty="0"/>
              <a:t>of which 5 assigned</a:t>
            </a:r>
          </a:p>
          <a:p>
            <a:pPr lvl="1"/>
            <a:r>
              <a:rPr lang="en-GB" dirty="0"/>
              <a:t>Recall = 5/8 </a:t>
            </a:r>
          </a:p>
          <a:p>
            <a:r>
              <a:rPr lang="en-GB" dirty="0"/>
              <a:t>6 assigned categories</a:t>
            </a:r>
          </a:p>
          <a:p>
            <a:pPr lvl="1"/>
            <a:r>
              <a:rPr lang="en-GB" dirty="0"/>
              <a:t>of which 5 correct</a:t>
            </a:r>
          </a:p>
          <a:p>
            <a:pPr lvl="1"/>
            <a:r>
              <a:rPr lang="en-GB" dirty="0"/>
              <a:t>Precision = 5/6</a:t>
            </a:r>
          </a:p>
          <a:p>
            <a:r>
              <a:rPr lang="en-GB" dirty="0"/>
              <a:t>We also report the mean, the F1: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04800" y="1981200"/>
            <a:ext cx="4876800" cy="2438400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/>
              <a:t>Human classification = reference (true)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8000" dirty="0"/>
              <a:t>Automatic classification</a:t>
            </a:r>
          </a:p>
        </p:txBody>
      </p:sp>
      <p:grpSp>
        <p:nvGrpSpPr>
          <p:cNvPr id="20" name="Group 30"/>
          <p:cNvGrpSpPr/>
          <p:nvPr/>
        </p:nvGrpSpPr>
        <p:grpSpPr>
          <a:xfrm>
            <a:off x="4076355" y="2438400"/>
            <a:ext cx="895350" cy="762000"/>
            <a:chOff x="7124700" y="4724400"/>
            <a:chExt cx="895350" cy="762000"/>
          </a:xfrm>
        </p:grpSpPr>
        <p:sp>
          <p:nvSpPr>
            <p:cNvPr id="21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Line Callout 2 21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Line Callout 2 22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1561756" y="2438400"/>
            <a:ext cx="895350" cy="762000"/>
            <a:chOff x="4610100" y="4724400"/>
            <a:chExt cx="895350" cy="762000"/>
          </a:xfrm>
        </p:grpSpPr>
        <p:sp>
          <p:nvSpPr>
            <p:cNvPr id="25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Line Callout 2 25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Line Callout 2 26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Line Callout 2 27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19055" y="2438400"/>
            <a:ext cx="895350" cy="762000"/>
            <a:chOff x="5867400" y="4724400"/>
            <a:chExt cx="895350" cy="762000"/>
          </a:xfrm>
        </p:grpSpPr>
        <p:sp>
          <p:nvSpPr>
            <p:cNvPr id="30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Line Callout 2 30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26"/>
          <p:cNvGrpSpPr/>
          <p:nvPr/>
        </p:nvGrpSpPr>
        <p:grpSpPr>
          <a:xfrm>
            <a:off x="290142" y="2438400"/>
            <a:ext cx="895350" cy="762000"/>
            <a:chOff x="2095500" y="4724400"/>
            <a:chExt cx="895350" cy="762000"/>
          </a:xfrm>
        </p:grpSpPr>
        <p:sp>
          <p:nvSpPr>
            <p:cNvPr id="53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Line Callout 2 54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28"/>
          <p:cNvGrpSpPr/>
          <p:nvPr/>
        </p:nvGrpSpPr>
        <p:grpSpPr>
          <a:xfrm>
            <a:off x="1554625" y="4343400"/>
            <a:ext cx="895350" cy="762000"/>
            <a:chOff x="4610100" y="4724400"/>
            <a:chExt cx="895350" cy="762000"/>
          </a:xfrm>
        </p:grpSpPr>
        <p:sp>
          <p:nvSpPr>
            <p:cNvPr id="61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Line Callout 2 62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Line Callout 2 63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26"/>
          <p:cNvGrpSpPr/>
          <p:nvPr/>
        </p:nvGrpSpPr>
        <p:grpSpPr>
          <a:xfrm>
            <a:off x="283012" y="4343400"/>
            <a:ext cx="895350" cy="762000"/>
            <a:chOff x="2095500" y="4724400"/>
            <a:chExt cx="895350" cy="762000"/>
          </a:xfrm>
        </p:grpSpPr>
        <p:sp>
          <p:nvSpPr>
            <p:cNvPr id="69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28"/>
          <p:cNvGrpSpPr/>
          <p:nvPr/>
        </p:nvGrpSpPr>
        <p:grpSpPr>
          <a:xfrm>
            <a:off x="4076355" y="4343400"/>
            <a:ext cx="895350" cy="762000"/>
            <a:chOff x="4610100" y="4724400"/>
            <a:chExt cx="895350" cy="762000"/>
          </a:xfrm>
        </p:grpSpPr>
        <p:sp>
          <p:nvSpPr>
            <p:cNvPr id="77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Line Callout 2 77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Line Callout 2 7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26"/>
          <p:cNvGrpSpPr/>
          <p:nvPr/>
        </p:nvGrpSpPr>
        <p:grpSpPr>
          <a:xfrm>
            <a:off x="2819055" y="4343400"/>
            <a:ext cx="895350" cy="762000"/>
            <a:chOff x="2095500" y="4724400"/>
            <a:chExt cx="895350" cy="762000"/>
          </a:xfrm>
        </p:grpSpPr>
        <p:sp>
          <p:nvSpPr>
            <p:cNvPr id="82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/>
        </p:nvGraphicFramePr>
        <p:xfrm>
          <a:off x="5791200" y="5715000"/>
          <a:ext cx="2634366" cy="733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400" imgH="431800" progId="Equation.3">
                  <p:embed/>
                </p:oleObj>
              </mc:Choice>
              <mc:Fallback>
                <p:oleObj name="Equation" r:id="rId2" imgW="1549400" imgH="431800" progId="Equation.3">
                  <p:embed/>
                  <p:pic>
                    <p:nvPicPr>
                      <p:cNvPr id="84" name="Object 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1200" y="5715000"/>
                        <a:ext cx="2634366" cy="733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718712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GB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F2BEA67-ED5D-0745-A87A-22BD8B8FC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𝑡𝑝</m:t>
                        </m:r>
                      </m:num>
                      <m:den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𝑓𝑝</m:t>
                        </m:r>
                      </m:den>
                    </m:f>
                  </m:oMath>
                </a14:m>
                <a:endParaRPr lang="en-US" sz="3200" b="0"/>
              </a:p>
              <a:p>
                <a:endParaRPr lang="en-GB" sz="3200"/>
              </a:p>
              <a:p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𝑡𝑝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𝑡𝑝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𝑓𝑛</m:t>
                        </m:r>
                      </m:den>
                    </m:f>
                  </m:oMath>
                </a14:m>
                <a:endParaRPr lang="en-GB" sz="3200"/>
              </a:p>
              <a:p>
                <a:endParaRPr lang="en-GB" sz="320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F2BEA67-ED5D-0745-A87A-22BD8B8FC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/>
              <a:t>Suzan Verberne 2021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22" y="0"/>
            <a:ext cx="377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0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210246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477B2"/>
                </a:solidFill>
              </a:rPr>
              <a:t>Read:</a:t>
            </a:r>
          </a:p>
          <a:p>
            <a:pPr lvl="1"/>
            <a:r>
              <a:rPr lang="en-GB"/>
              <a:t>Jurafsky &amp; Martin chapter 4. Naive Bayes Classification</a:t>
            </a:r>
            <a:endParaRPr lang="en-GB" dirty="0"/>
          </a:p>
          <a:p>
            <a:r>
              <a:rPr lang="en-US">
                <a:solidFill>
                  <a:srgbClr val="3477B2"/>
                </a:solidFill>
              </a:rPr>
              <a:t>Exercise week 4: </a:t>
            </a:r>
            <a:r>
              <a:rPr lang="en-US"/>
              <a:t>text categorization with sklearn</a:t>
            </a:r>
            <a:r>
              <a:rPr lang="en-US">
                <a:solidFill>
                  <a:srgbClr val="3477B2"/>
                </a:solidFill>
              </a:rPr>
              <a:t> </a:t>
            </a:r>
          </a:p>
          <a:p>
            <a:pPr lvl="1"/>
            <a:r>
              <a:rPr lang="en-US"/>
              <a:t>Follow the tutorial on:</a:t>
            </a:r>
            <a:r>
              <a:rPr lang="en-US">
                <a:solidFill>
                  <a:srgbClr val="3477B2"/>
                </a:solidFill>
                <a:hlinkClick r:id="rId2"/>
              </a:rPr>
              <a:t>http://scikit-learn.org/stable/tutorial/text_analytics/working_with_text_data.html</a:t>
            </a:r>
            <a:r>
              <a:rPr lang="en-US">
                <a:solidFill>
                  <a:srgbClr val="3477B2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(the exercises are not required)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Make sure you understand what the steps mean</a:t>
            </a:r>
          </a:p>
          <a:p>
            <a:pPr lvl="1"/>
            <a:r>
              <a:rPr lang="en-US"/>
              <a:t>This is </a:t>
            </a:r>
            <a:r>
              <a:rPr lang="en-US" b="1"/>
              <a:t>not</a:t>
            </a:r>
            <a:r>
              <a:rPr lang="en-US"/>
              <a:t> a hand-in assignment. After </a:t>
            </a:r>
            <a:r>
              <a:rPr lang="en-US" b="1"/>
              <a:t>next</a:t>
            </a:r>
            <a:r>
              <a:rPr lang="en-US"/>
              <a:t> lecture, you will complete the 1</a:t>
            </a:r>
            <a:r>
              <a:rPr lang="en-US" baseline="30000"/>
              <a:t>st</a:t>
            </a:r>
            <a:r>
              <a:rPr lang="en-US"/>
              <a:t> hand-in assignment on this topic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1815444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1484-BE7F-354D-B00B-A0B18787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CDF7-BE1A-0945-AB96-D4174FD2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Form a group for the first assignment if you haven’t done that yet</a:t>
            </a:r>
          </a:p>
          <a:p>
            <a:r>
              <a:rPr lang="en-GB"/>
              <a:t>Note that the assignment is only visible in Brightspace if you have enrolled in a group.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56733-6D90-5B44-8E4B-2BE6577F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2569883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After this lecture…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give a few examples of text categorization applications</a:t>
            </a:r>
          </a:p>
          <a:p>
            <a:r>
              <a:rPr lang="en-US" dirty="0"/>
              <a:t>you can describe the </a:t>
            </a:r>
            <a:r>
              <a:rPr lang="en-US" dirty="0">
                <a:solidFill>
                  <a:srgbClr val="1F5FA0"/>
                </a:solidFill>
              </a:rPr>
              <a:t>pre-processing </a:t>
            </a:r>
            <a:r>
              <a:rPr lang="en-US" dirty="0"/>
              <a:t>needed for text categorization</a:t>
            </a:r>
          </a:p>
          <a:p>
            <a:r>
              <a:rPr lang="en-US" dirty="0"/>
              <a:t>you can compute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tf-idf</a:t>
            </a:r>
            <a:r>
              <a:rPr lang="en-US" dirty="0"/>
              <a:t> weight for a term given its term count, document count, and corpus size</a:t>
            </a:r>
          </a:p>
          <a:p>
            <a:r>
              <a:rPr lang="en-US" dirty="0"/>
              <a:t>you can compute a </a:t>
            </a:r>
            <a:r>
              <a:rPr lang="en-US" dirty="0">
                <a:solidFill>
                  <a:srgbClr val="3477B2"/>
                </a:solidFill>
              </a:rPr>
              <a:t>Naive Bayes classifier </a:t>
            </a:r>
            <a:r>
              <a:rPr lang="en-US" dirty="0"/>
              <a:t>given a toy data set</a:t>
            </a:r>
          </a:p>
          <a:p>
            <a:r>
              <a:rPr lang="en-GB" dirty="0"/>
              <a:t>you can evaluate classification results using </a:t>
            </a:r>
            <a:r>
              <a:rPr lang="en-GB" dirty="0">
                <a:solidFill>
                  <a:srgbClr val="3477B2"/>
                </a:solidFill>
              </a:rPr>
              <a:t>precision and recall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17675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text categorization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(or text classification)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322591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334000"/>
          </a:xfrm>
        </p:spPr>
        <p:txBody>
          <a:bodyPr>
            <a:noAutofit/>
          </a:bodyPr>
          <a:lstStyle/>
          <a:p>
            <a:r>
              <a:rPr lang="en-GB" sz="2000" dirty="0"/>
              <a:t>Binary classification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Multi-class / one-of classification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Multi-label classification</a:t>
            </a:r>
          </a:p>
          <a:p>
            <a:endParaRPr lang="en-GB" sz="2000" dirty="0"/>
          </a:p>
        </p:txBody>
      </p:sp>
      <p:grpSp>
        <p:nvGrpSpPr>
          <p:cNvPr id="2" name="Group 39"/>
          <p:cNvGrpSpPr/>
          <p:nvPr/>
        </p:nvGrpSpPr>
        <p:grpSpPr>
          <a:xfrm>
            <a:off x="3314700" y="1332700"/>
            <a:ext cx="895350" cy="762000"/>
            <a:chOff x="4343400" y="381000"/>
            <a:chExt cx="895350" cy="762000"/>
          </a:xfrm>
        </p:grpSpPr>
        <p:sp>
          <p:nvSpPr>
            <p:cNvPr id="41" name="Flowchart: Document 40"/>
            <p:cNvSpPr/>
            <p:nvPr/>
          </p:nvSpPr>
          <p:spPr>
            <a:xfrm>
              <a:off x="43434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Line Callout 2 41"/>
            <p:cNvSpPr/>
            <p:nvPr/>
          </p:nvSpPr>
          <p:spPr>
            <a:xfrm>
              <a:off x="51244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42"/>
          <p:cNvGrpSpPr/>
          <p:nvPr/>
        </p:nvGrpSpPr>
        <p:grpSpPr>
          <a:xfrm>
            <a:off x="4572001" y="1332700"/>
            <a:ext cx="895350" cy="762000"/>
            <a:chOff x="5600700" y="381000"/>
            <a:chExt cx="895350" cy="762000"/>
          </a:xfrm>
        </p:grpSpPr>
        <p:sp>
          <p:nvSpPr>
            <p:cNvPr id="44" name="Flowchart: Document 43"/>
            <p:cNvSpPr/>
            <p:nvPr/>
          </p:nvSpPr>
          <p:spPr>
            <a:xfrm>
              <a:off x="56007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Line Callout 2 44"/>
            <p:cNvSpPr/>
            <p:nvPr/>
          </p:nvSpPr>
          <p:spPr>
            <a:xfrm>
              <a:off x="63817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45"/>
          <p:cNvGrpSpPr/>
          <p:nvPr/>
        </p:nvGrpSpPr>
        <p:grpSpPr>
          <a:xfrm>
            <a:off x="5829300" y="1332700"/>
            <a:ext cx="895350" cy="762000"/>
            <a:chOff x="6858000" y="381000"/>
            <a:chExt cx="895350" cy="762000"/>
          </a:xfrm>
        </p:grpSpPr>
        <p:sp>
          <p:nvSpPr>
            <p:cNvPr id="47" name="Flowchart: Document 46"/>
            <p:cNvSpPr/>
            <p:nvPr/>
          </p:nvSpPr>
          <p:spPr>
            <a:xfrm>
              <a:off x="68580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Line Callout 2 47"/>
            <p:cNvSpPr/>
            <p:nvPr/>
          </p:nvSpPr>
          <p:spPr>
            <a:xfrm>
              <a:off x="76390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48"/>
          <p:cNvGrpSpPr/>
          <p:nvPr/>
        </p:nvGrpSpPr>
        <p:grpSpPr>
          <a:xfrm>
            <a:off x="7086600" y="1332700"/>
            <a:ext cx="895350" cy="762000"/>
            <a:chOff x="8115300" y="381000"/>
            <a:chExt cx="895350" cy="762000"/>
          </a:xfrm>
        </p:grpSpPr>
        <p:sp>
          <p:nvSpPr>
            <p:cNvPr id="50" name="Flowchart: Document 49"/>
            <p:cNvSpPr/>
            <p:nvPr/>
          </p:nvSpPr>
          <p:spPr>
            <a:xfrm>
              <a:off x="81153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Line Callout 2 50"/>
            <p:cNvSpPr/>
            <p:nvPr/>
          </p:nvSpPr>
          <p:spPr>
            <a:xfrm>
              <a:off x="88963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51"/>
          <p:cNvGrpSpPr/>
          <p:nvPr/>
        </p:nvGrpSpPr>
        <p:grpSpPr>
          <a:xfrm>
            <a:off x="800100" y="1332700"/>
            <a:ext cx="895350" cy="762000"/>
            <a:chOff x="1828800" y="381000"/>
            <a:chExt cx="895350" cy="762000"/>
          </a:xfrm>
        </p:grpSpPr>
        <p:sp>
          <p:nvSpPr>
            <p:cNvPr id="53" name="Flowchart: Document 52"/>
            <p:cNvSpPr/>
            <p:nvPr/>
          </p:nvSpPr>
          <p:spPr>
            <a:xfrm>
              <a:off x="18288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6098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2057400" y="1332700"/>
            <a:ext cx="895350" cy="762000"/>
            <a:chOff x="3086100" y="381000"/>
            <a:chExt cx="895350" cy="762000"/>
          </a:xfrm>
        </p:grpSpPr>
        <p:sp>
          <p:nvSpPr>
            <p:cNvPr id="68" name="Flowchart: Document 67"/>
            <p:cNvSpPr/>
            <p:nvPr/>
          </p:nvSpPr>
          <p:spPr>
            <a:xfrm>
              <a:off x="30861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38671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3314700" y="2932900"/>
            <a:ext cx="895350" cy="762000"/>
            <a:chOff x="3314700" y="3124200"/>
            <a:chExt cx="895350" cy="762000"/>
          </a:xfrm>
        </p:grpSpPr>
        <p:sp>
          <p:nvSpPr>
            <p:cNvPr id="72" name="Flowchart: Document 71"/>
            <p:cNvSpPr/>
            <p:nvPr/>
          </p:nvSpPr>
          <p:spPr>
            <a:xfrm>
              <a:off x="3314700" y="31242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Line Callout 2 73"/>
            <p:cNvSpPr/>
            <p:nvPr/>
          </p:nvSpPr>
          <p:spPr>
            <a:xfrm>
              <a:off x="4095750" y="31353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4572001" y="2932900"/>
            <a:ext cx="895350" cy="762000"/>
            <a:chOff x="4572000" y="3124200"/>
            <a:chExt cx="895350" cy="762000"/>
          </a:xfrm>
        </p:grpSpPr>
        <p:sp>
          <p:nvSpPr>
            <p:cNvPr id="76" name="Flowchart: Document 75"/>
            <p:cNvSpPr/>
            <p:nvPr/>
          </p:nvSpPr>
          <p:spPr>
            <a:xfrm>
              <a:off x="4572000" y="31242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Line Callout 2 76"/>
            <p:cNvSpPr/>
            <p:nvPr/>
          </p:nvSpPr>
          <p:spPr>
            <a:xfrm>
              <a:off x="5353050" y="31353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77"/>
          <p:cNvGrpSpPr/>
          <p:nvPr/>
        </p:nvGrpSpPr>
        <p:grpSpPr>
          <a:xfrm>
            <a:off x="5829300" y="2932900"/>
            <a:ext cx="895350" cy="762000"/>
            <a:chOff x="6858000" y="381000"/>
            <a:chExt cx="895350" cy="762000"/>
          </a:xfrm>
        </p:grpSpPr>
        <p:sp>
          <p:nvSpPr>
            <p:cNvPr id="79" name="Flowchart: Document 78"/>
            <p:cNvSpPr/>
            <p:nvPr/>
          </p:nvSpPr>
          <p:spPr>
            <a:xfrm>
              <a:off x="68580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Line Callout 2 79"/>
            <p:cNvSpPr/>
            <p:nvPr/>
          </p:nvSpPr>
          <p:spPr>
            <a:xfrm>
              <a:off x="76390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80"/>
          <p:cNvGrpSpPr/>
          <p:nvPr/>
        </p:nvGrpSpPr>
        <p:grpSpPr>
          <a:xfrm>
            <a:off x="7086600" y="2932900"/>
            <a:ext cx="895350" cy="762000"/>
            <a:chOff x="8115300" y="381000"/>
            <a:chExt cx="895350" cy="762000"/>
          </a:xfrm>
        </p:grpSpPr>
        <p:sp>
          <p:nvSpPr>
            <p:cNvPr id="82" name="Flowchart: Document 81"/>
            <p:cNvSpPr/>
            <p:nvPr/>
          </p:nvSpPr>
          <p:spPr>
            <a:xfrm>
              <a:off x="81153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88963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83"/>
          <p:cNvGrpSpPr/>
          <p:nvPr/>
        </p:nvGrpSpPr>
        <p:grpSpPr>
          <a:xfrm>
            <a:off x="800100" y="2932900"/>
            <a:ext cx="895350" cy="762000"/>
            <a:chOff x="1828800" y="381000"/>
            <a:chExt cx="895350" cy="762000"/>
          </a:xfrm>
        </p:grpSpPr>
        <p:sp>
          <p:nvSpPr>
            <p:cNvPr id="85" name="Flowchart: Document 84"/>
            <p:cNvSpPr/>
            <p:nvPr/>
          </p:nvSpPr>
          <p:spPr>
            <a:xfrm>
              <a:off x="18288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Line Callout 2 85"/>
            <p:cNvSpPr/>
            <p:nvPr/>
          </p:nvSpPr>
          <p:spPr>
            <a:xfrm>
              <a:off x="26098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86"/>
          <p:cNvGrpSpPr/>
          <p:nvPr/>
        </p:nvGrpSpPr>
        <p:grpSpPr>
          <a:xfrm>
            <a:off x="2057400" y="2932900"/>
            <a:ext cx="895350" cy="762000"/>
            <a:chOff x="3086100" y="381000"/>
            <a:chExt cx="895350" cy="762000"/>
          </a:xfrm>
        </p:grpSpPr>
        <p:sp>
          <p:nvSpPr>
            <p:cNvPr id="88" name="Flowchart: Document 87"/>
            <p:cNvSpPr/>
            <p:nvPr/>
          </p:nvSpPr>
          <p:spPr>
            <a:xfrm>
              <a:off x="30861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Line Callout 2 88"/>
            <p:cNvSpPr/>
            <p:nvPr/>
          </p:nvSpPr>
          <p:spPr>
            <a:xfrm>
              <a:off x="38671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1" name="Flowchart: Document 90"/>
          <p:cNvSpPr/>
          <p:nvPr/>
        </p:nvSpPr>
        <p:spPr>
          <a:xfrm>
            <a:off x="3352801" y="4533100"/>
            <a:ext cx="609600" cy="7620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GB"/>
          </a:p>
        </p:txBody>
      </p:sp>
      <p:grpSp>
        <p:nvGrpSpPr>
          <p:cNvPr id="17" name="Group 25"/>
          <p:cNvGrpSpPr/>
          <p:nvPr/>
        </p:nvGrpSpPr>
        <p:grpSpPr>
          <a:xfrm>
            <a:off x="838200" y="4533100"/>
            <a:ext cx="895350" cy="762000"/>
            <a:chOff x="838200" y="4724400"/>
            <a:chExt cx="895350" cy="762000"/>
          </a:xfrm>
        </p:grpSpPr>
        <p:sp>
          <p:nvSpPr>
            <p:cNvPr id="103" name="Flowchart: Document 102"/>
            <p:cNvSpPr/>
            <p:nvPr/>
          </p:nvSpPr>
          <p:spPr>
            <a:xfrm>
              <a:off x="8382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Line Callout 2 103"/>
            <p:cNvSpPr/>
            <p:nvPr/>
          </p:nvSpPr>
          <p:spPr>
            <a:xfrm>
              <a:off x="16192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26"/>
          <p:cNvGrpSpPr/>
          <p:nvPr/>
        </p:nvGrpSpPr>
        <p:grpSpPr>
          <a:xfrm>
            <a:off x="2095500" y="4533100"/>
            <a:ext cx="895350" cy="762000"/>
            <a:chOff x="2095500" y="4724400"/>
            <a:chExt cx="895350" cy="762000"/>
          </a:xfrm>
        </p:grpSpPr>
        <p:sp>
          <p:nvSpPr>
            <p:cNvPr id="106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Line Callout 2 106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Line Callout 2 107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7124700" y="4533100"/>
            <a:ext cx="895350" cy="762000"/>
            <a:chOff x="7124700" y="4724400"/>
            <a:chExt cx="895350" cy="762000"/>
          </a:xfrm>
        </p:grpSpPr>
        <p:sp>
          <p:nvSpPr>
            <p:cNvPr id="100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Line Callout 2 100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Line Callout 2 109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28"/>
          <p:cNvGrpSpPr/>
          <p:nvPr/>
        </p:nvGrpSpPr>
        <p:grpSpPr>
          <a:xfrm>
            <a:off x="4610101" y="4533100"/>
            <a:ext cx="895350" cy="762000"/>
            <a:chOff x="4610100" y="4724400"/>
            <a:chExt cx="895350" cy="762000"/>
          </a:xfrm>
        </p:grpSpPr>
        <p:sp>
          <p:nvSpPr>
            <p:cNvPr id="94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Line Callout 2 94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Line Callout 2 10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Line Callout 2 110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9"/>
          <p:cNvGrpSpPr/>
          <p:nvPr/>
        </p:nvGrpSpPr>
        <p:grpSpPr>
          <a:xfrm>
            <a:off x="5867400" y="4533100"/>
            <a:ext cx="895350" cy="762000"/>
            <a:chOff x="5867400" y="4724400"/>
            <a:chExt cx="895350" cy="762000"/>
          </a:xfrm>
        </p:grpSpPr>
        <p:sp>
          <p:nvSpPr>
            <p:cNvPr id="97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Line Callout 2 97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Line Callout 2 112"/>
            <p:cNvSpPr/>
            <p:nvPr/>
          </p:nvSpPr>
          <p:spPr>
            <a:xfrm>
              <a:off x="6648450" y="5005655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2021</a:t>
            </a:r>
          </a:p>
        </p:txBody>
      </p:sp>
    </p:spTree>
    <p:extLst>
      <p:ext uri="{BB962C8B-B14F-4D97-AF65-F5344CB8AC3E}">
        <p14:creationId xmlns:p14="http://schemas.microsoft.com/office/powerpoint/2010/main" val="1943556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ting a Cours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Charting a Course by Wes Moss.potx</Template>
  <TotalTime>80479</TotalTime>
  <Words>3512</Words>
  <Application>Microsoft Office PowerPoint</Application>
  <PresentationFormat>On-screen Show (4:3)</PresentationFormat>
  <Paragraphs>784</Paragraphs>
  <Slides>76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Cambria Math</vt:lpstr>
      <vt:lpstr>Courier New</vt:lpstr>
      <vt:lpstr>Times New Roman</vt:lpstr>
      <vt:lpstr>Wingdings</vt:lpstr>
      <vt:lpstr>Charting a Course</vt:lpstr>
      <vt:lpstr>Vergelijking</vt:lpstr>
      <vt:lpstr>Equation</vt:lpstr>
      <vt:lpstr>Text Mining</vt:lpstr>
      <vt:lpstr>Today’s lecture</vt:lpstr>
      <vt:lpstr>Quiz about week 3</vt:lpstr>
      <vt:lpstr>Quiz about week 3</vt:lpstr>
      <vt:lpstr>Quiz about week 3</vt:lpstr>
      <vt:lpstr>Quiz about week 3</vt:lpstr>
      <vt:lpstr>Exercise week 3 – word embeddings</vt:lpstr>
      <vt:lpstr>About text categorization</vt:lpstr>
      <vt:lpstr>PowerPoint Presentation</vt:lpstr>
      <vt:lpstr>Example applications</vt:lpstr>
      <vt:lpstr>Spam classification</vt:lpstr>
      <vt:lpstr>Language identification</vt:lpstr>
      <vt:lpstr>News sectioning</vt:lpstr>
      <vt:lpstr>Adding keywords to archived documents</vt:lpstr>
      <vt:lpstr>The text categorization process </vt:lpstr>
      <vt:lpstr>What is needed for text classification</vt:lpstr>
      <vt:lpstr>What is needed for text classification</vt:lpstr>
      <vt:lpstr>Task definition</vt:lpstr>
      <vt:lpstr>Task definition</vt:lpstr>
      <vt:lpstr>What is needed for text classification</vt:lpstr>
      <vt:lpstr>Pre-processing and feature extraction</vt:lpstr>
      <vt:lpstr>Words as features</vt:lpstr>
      <vt:lpstr>Words as features</vt:lpstr>
      <vt:lpstr>Pre-processing</vt:lpstr>
      <vt:lpstr>Pre-processing</vt:lpstr>
      <vt:lpstr>Pre-processing</vt:lpstr>
      <vt:lpstr>Feature selection</vt:lpstr>
      <vt:lpstr>Term-document matrix</vt:lpstr>
      <vt:lpstr>Term Weighting</vt:lpstr>
      <vt:lpstr>Term weighting</vt:lpstr>
      <vt:lpstr>Term weighting</vt:lpstr>
      <vt:lpstr>Term weighting</vt:lpstr>
      <vt:lpstr>Term weighting</vt:lpstr>
      <vt:lpstr>Term weighting</vt:lpstr>
      <vt:lpstr>exercise</vt:lpstr>
      <vt:lpstr>exercise</vt:lpstr>
      <vt:lpstr>What is needed for text classification</vt:lpstr>
      <vt:lpstr>Classification methods (Section 15.5)</vt:lpstr>
      <vt:lpstr>Naive Bayes</vt:lpstr>
      <vt:lpstr>Naive Bayes Classification</vt:lpstr>
      <vt:lpstr>Naive Bayes Classification</vt:lpstr>
      <vt:lpstr>Naive Bayes Classification</vt:lpstr>
      <vt:lpstr>Naive Bayes Classification</vt:lpstr>
      <vt:lpstr>Example</vt:lpstr>
      <vt:lpstr>Example</vt:lpstr>
      <vt:lpstr>Naive Bayes Classification</vt:lpstr>
      <vt:lpstr>Example</vt:lpstr>
      <vt:lpstr>Example</vt:lpstr>
      <vt:lpstr>Example</vt:lpstr>
      <vt:lpstr>Naive Bayes Classification</vt:lpstr>
      <vt:lpstr>Example</vt:lpstr>
      <vt:lpstr>Naive Bayes Classification</vt:lpstr>
      <vt:lpstr>Naive Bayes Classification</vt:lpstr>
      <vt:lpstr>Naive Bayes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Example</vt:lpstr>
      <vt:lpstr>Naive Bayes Classification</vt:lpstr>
      <vt:lpstr>Naive Bayes Classification</vt:lpstr>
      <vt:lpstr>What is needed for text classification</vt:lpstr>
      <vt:lpstr>Classifier evaluation</vt:lpstr>
      <vt:lpstr>Test data</vt:lpstr>
      <vt:lpstr>Test data</vt:lpstr>
      <vt:lpstr>Evaluation metrics</vt:lpstr>
      <vt:lpstr>Precision and recall</vt:lpstr>
      <vt:lpstr>Precision and recall</vt:lpstr>
      <vt:lpstr>Precision and recall</vt:lpstr>
      <vt:lpstr>Precision and recall</vt:lpstr>
      <vt:lpstr>Conclusions</vt:lpstr>
      <vt:lpstr>Homework</vt:lpstr>
      <vt:lpstr>Homework</vt:lpstr>
      <vt:lpstr>After this lecture…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 Course</dc:title>
  <dc:subject/>
  <dc:creator/>
  <cp:keywords/>
  <dc:description/>
  <cp:lastModifiedBy>Chen, W. (Wei)</cp:lastModifiedBy>
  <cp:revision>1316</cp:revision>
  <cp:lastPrinted>2018-02-20T17:27:00Z</cp:lastPrinted>
  <dcterms:created xsi:type="dcterms:W3CDTF">2010-05-21T00:08:13Z</dcterms:created>
  <dcterms:modified xsi:type="dcterms:W3CDTF">2021-10-13T15:43:34Z</dcterms:modified>
  <cp:category/>
</cp:coreProperties>
</file>